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0" roundtripDataSignature="AMtx7miaBSPlqN6/2fsjD/4mTT3Fw0b5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Medium-bold.fntdata"/><Relationship Id="rId14" Type="http://schemas.openxmlformats.org/officeDocument/2006/relationships/slide" Target="slides/slide9.xml"/><Relationship Id="rId36" Type="http://schemas.openxmlformats.org/officeDocument/2006/relationships/font" Target="fonts/Poppi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4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5400000">
            <a:off x="8622631" y="65486"/>
            <a:ext cx="1295895" cy="19681524"/>
            <a:chOff x="0" y="-66675"/>
            <a:chExt cx="341306" cy="5183611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41306" cy="5116936"/>
            </a:xfrm>
            <a:custGeom>
              <a:rect b="b" l="l" r="r" t="t"/>
              <a:pathLst>
                <a:path extrusionOk="0"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0B4972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0" y="0"/>
            <a:ext cx="18288000" cy="11606342"/>
          </a:xfrm>
          <a:custGeom>
            <a:rect b="b" l="l" r="r" t="t"/>
            <a:pathLst>
              <a:path extrusionOk="0" h="11606342" w="18288000">
                <a:moveTo>
                  <a:pt x="0" y="0"/>
                </a:moveTo>
                <a:lnTo>
                  <a:pt x="18288000" y="0"/>
                </a:lnTo>
                <a:lnTo>
                  <a:pt x="18288000" y="11606342"/>
                </a:lnTo>
                <a:lnTo>
                  <a:pt x="0" y="11606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059" l="0" r="0" t="-3251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3000"/>
            </a:blip>
            <a:stretch>
              <a:fillRect b="-75513" l="0" r="0" t="-65944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927861" y="3845732"/>
            <a:ext cx="7589951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the Role of a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415721" y="4519481"/>
            <a:ext cx="15456558" cy="1807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5581207" y="9458325"/>
            <a:ext cx="167809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0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201" name="Google Shape;201;p10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2" name="Google Shape;202;p10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0"/>
          <p:cNvSpPr/>
          <p:nvPr/>
        </p:nvSpPr>
        <p:spPr>
          <a:xfrm>
            <a:off x="0" y="22860"/>
            <a:ext cx="18288000" cy="10241280"/>
          </a:xfrm>
          <a:custGeom>
            <a:rect b="b" l="l" r="r" t="t"/>
            <a:pathLst>
              <a:path extrusionOk="0"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09" name="Google Shape;209;p11"/>
          <p:cNvGrpSpPr/>
          <p:nvPr/>
        </p:nvGrpSpPr>
        <p:grpSpPr>
          <a:xfrm>
            <a:off x="3402800" y="2775869"/>
            <a:ext cx="11497027" cy="5274970"/>
            <a:chOff x="0" y="-66675"/>
            <a:chExt cx="1088766" cy="499539"/>
          </a:xfrm>
        </p:grpSpPr>
        <p:sp>
          <p:nvSpPr>
            <p:cNvPr id="210" name="Google Shape;210;p11"/>
            <p:cNvSpPr/>
            <p:nvPr/>
          </p:nvSpPr>
          <p:spPr>
            <a:xfrm>
              <a:off x="0" y="0"/>
              <a:ext cx="1088766" cy="432864"/>
            </a:xfrm>
            <a:custGeom>
              <a:rect b="b" l="l" r="r" t="t"/>
              <a:pathLst>
                <a:path extrusionOk="0" h="432864" w="1088766">
                  <a:moveTo>
                    <a:pt x="14814" y="0"/>
                  </a:moveTo>
                  <a:lnTo>
                    <a:pt x="1073951" y="0"/>
                  </a:lnTo>
                  <a:cubicBezTo>
                    <a:pt x="1082133" y="0"/>
                    <a:pt x="1088766" y="6633"/>
                    <a:pt x="1088766" y="14814"/>
                  </a:cubicBezTo>
                  <a:lnTo>
                    <a:pt x="1088766" y="418049"/>
                  </a:lnTo>
                  <a:cubicBezTo>
                    <a:pt x="1088766" y="426231"/>
                    <a:pt x="1082133" y="432864"/>
                    <a:pt x="1073951" y="432864"/>
                  </a:cubicBezTo>
                  <a:lnTo>
                    <a:pt x="14814" y="432864"/>
                  </a:lnTo>
                  <a:cubicBezTo>
                    <a:pt x="6633" y="432864"/>
                    <a:pt x="0" y="426231"/>
                    <a:pt x="0" y="418049"/>
                  </a:cubicBezTo>
                  <a:lnTo>
                    <a:pt x="0" y="14814"/>
                  </a:lnTo>
                  <a:cubicBezTo>
                    <a:pt x="0" y="6633"/>
                    <a:pt x="6633" y="0"/>
                    <a:pt x="14814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 txBox="1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1"/>
          <p:cNvSpPr txBox="1"/>
          <p:nvPr/>
        </p:nvSpPr>
        <p:spPr>
          <a:xfrm>
            <a:off x="4277300" y="4933950"/>
            <a:ext cx="9266060" cy="2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44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to power BI For more information</a:t>
            </a:r>
            <a:endParaRPr/>
          </a:p>
        </p:txBody>
      </p:sp>
      <p:grpSp>
        <p:nvGrpSpPr>
          <p:cNvPr id="213" name="Google Shape;213;p11"/>
          <p:cNvGrpSpPr/>
          <p:nvPr/>
        </p:nvGrpSpPr>
        <p:grpSpPr>
          <a:xfrm>
            <a:off x="11634974" y="2513404"/>
            <a:ext cx="2228346" cy="2228346"/>
            <a:chOff x="0" y="0"/>
            <a:chExt cx="812800" cy="812800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 txBox="1"/>
          <p:nvPr/>
        </p:nvSpPr>
        <p:spPr>
          <a:xfrm>
            <a:off x="12171402" y="2906572"/>
            <a:ext cx="1155490" cy="124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5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2"/>
          <p:cNvGrpSpPr/>
          <p:nvPr/>
        </p:nvGrpSpPr>
        <p:grpSpPr>
          <a:xfrm>
            <a:off x="1615007" y="2280740"/>
            <a:ext cx="6922180" cy="2107604"/>
            <a:chOff x="0" y="-76200"/>
            <a:chExt cx="1823126" cy="555089"/>
          </a:xfrm>
        </p:grpSpPr>
        <p:sp>
          <p:nvSpPr>
            <p:cNvPr id="222" name="Google Shape;222;p12"/>
            <p:cNvSpPr/>
            <p:nvPr/>
          </p:nvSpPr>
          <p:spPr>
            <a:xfrm>
              <a:off x="0" y="0"/>
              <a:ext cx="1823126" cy="478889"/>
            </a:xfrm>
            <a:custGeom>
              <a:rect b="b" l="l" r="r" t="t"/>
              <a:pathLst>
                <a:path extrusionOk="0" h="478889" w="1823126">
                  <a:moveTo>
                    <a:pt x="22368" y="0"/>
                  </a:moveTo>
                  <a:lnTo>
                    <a:pt x="1800757" y="0"/>
                  </a:lnTo>
                  <a:cubicBezTo>
                    <a:pt x="1806690" y="0"/>
                    <a:pt x="1812379" y="2357"/>
                    <a:pt x="1816574" y="6552"/>
                  </a:cubicBezTo>
                  <a:cubicBezTo>
                    <a:pt x="1820769" y="10746"/>
                    <a:pt x="1823126" y="16436"/>
                    <a:pt x="1823126" y="22368"/>
                  </a:cubicBezTo>
                  <a:lnTo>
                    <a:pt x="1823126" y="456521"/>
                  </a:lnTo>
                  <a:cubicBezTo>
                    <a:pt x="1823126" y="468874"/>
                    <a:pt x="1813111" y="478889"/>
                    <a:pt x="1800757" y="478889"/>
                  </a:cubicBezTo>
                  <a:lnTo>
                    <a:pt x="22368" y="478889"/>
                  </a:lnTo>
                  <a:cubicBezTo>
                    <a:pt x="16436" y="478889"/>
                    <a:pt x="10746" y="476532"/>
                    <a:pt x="6552" y="472337"/>
                  </a:cubicBezTo>
                  <a:cubicBezTo>
                    <a:pt x="2357" y="468143"/>
                    <a:pt x="0" y="462453"/>
                    <a:pt x="0" y="456521"/>
                  </a:cubicBezTo>
                  <a:lnTo>
                    <a:pt x="0" y="22368"/>
                  </a:lnTo>
                  <a:cubicBezTo>
                    <a:pt x="0" y="16436"/>
                    <a:pt x="2357" y="10746"/>
                    <a:pt x="6552" y="6552"/>
                  </a:cubicBezTo>
                  <a:cubicBezTo>
                    <a:pt x="10746" y="2357"/>
                    <a:pt x="16436" y="0"/>
                    <a:pt x="22368" y="0"/>
                  </a:cubicBezTo>
                  <a:close/>
                </a:path>
              </a:pathLst>
            </a:custGeom>
            <a:gradFill>
              <a:gsLst>
                <a:gs pos="0">
                  <a:srgbClr val="1E8BD4"/>
                </a:gs>
                <a:gs pos="100000">
                  <a:srgbClr val="021827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 txBox="1"/>
            <p:nvPr/>
          </p:nvSpPr>
          <p:spPr>
            <a:xfrm>
              <a:off x="0" y="-76200"/>
              <a:ext cx="1823126" cy="555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99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Arrangement of departments</a:t>
              </a:r>
              <a:r>
                <a:rPr b="0" i="0" lang="en-US" sz="2699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 terms of receiving</a:t>
              </a:r>
              <a:r>
                <a:rPr b="1" i="0" lang="en-US" sz="2699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emergency cases</a:t>
              </a:r>
              <a:endParaRPr/>
            </a:p>
          </p:txBody>
        </p:sp>
      </p:grpSp>
      <p:grpSp>
        <p:nvGrpSpPr>
          <p:cNvPr id="224" name="Google Shape;224;p12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225" name="Google Shape;225;p12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6" name="Google Shape;226;p12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2"/>
          <p:cNvSpPr/>
          <p:nvPr/>
        </p:nvSpPr>
        <p:spPr>
          <a:xfrm>
            <a:off x="9127737" y="2667289"/>
            <a:ext cx="8267673" cy="4984831"/>
          </a:xfrm>
          <a:custGeom>
            <a:rect b="b" l="l" r="r" t="t"/>
            <a:pathLst>
              <a:path extrusionOk="0" h="4984831" w="8267673">
                <a:moveTo>
                  <a:pt x="0" y="0"/>
                </a:moveTo>
                <a:lnTo>
                  <a:pt x="8267673" y="0"/>
                </a:lnTo>
                <a:lnTo>
                  <a:pt x="8267673" y="4984831"/>
                </a:lnTo>
                <a:lnTo>
                  <a:pt x="0" y="4984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98" l="-1591" r="-2593" t="-1949"/>
            </a:stretch>
          </a:blipFill>
          <a:ln>
            <a:noFill/>
          </a:ln>
        </p:spPr>
      </p:sp>
      <p:sp>
        <p:nvSpPr>
          <p:cNvPr id="228" name="Google Shape;228;p12"/>
          <p:cNvSpPr txBox="1"/>
          <p:nvPr/>
        </p:nvSpPr>
        <p:spPr>
          <a:xfrm>
            <a:off x="1814218" y="5067300"/>
            <a:ext cx="6523758" cy="2157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6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This section is the section that receives the most emergency cases. We need to provide it with doctors and sufficient services to receive emergency cases at any time.</a:t>
            </a:r>
            <a:endParaRPr/>
          </a:p>
        </p:txBody>
      </p:sp>
      <p:sp>
        <p:nvSpPr>
          <p:cNvPr id="229" name="Google Shape;229;p12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3"/>
          <p:cNvGrpSpPr/>
          <p:nvPr/>
        </p:nvGrpSpPr>
        <p:grpSpPr>
          <a:xfrm>
            <a:off x="1615007" y="2208410"/>
            <a:ext cx="6722969" cy="1744960"/>
            <a:chOff x="0" y="-95250"/>
            <a:chExt cx="1770658" cy="459578"/>
          </a:xfrm>
        </p:grpSpPr>
        <p:sp>
          <p:nvSpPr>
            <p:cNvPr id="235" name="Google Shape;235;p13"/>
            <p:cNvSpPr/>
            <p:nvPr/>
          </p:nvSpPr>
          <p:spPr>
            <a:xfrm>
              <a:off x="0" y="0"/>
              <a:ext cx="1770658" cy="364328"/>
            </a:xfrm>
            <a:custGeom>
              <a:rect b="b" l="l" r="r" t="t"/>
              <a:pathLst>
                <a:path extrusionOk="0" h="364328" w="1770658">
                  <a:moveTo>
                    <a:pt x="23031" y="0"/>
                  </a:moveTo>
                  <a:lnTo>
                    <a:pt x="1747627" y="0"/>
                  </a:lnTo>
                  <a:cubicBezTo>
                    <a:pt x="1753735" y="0"/>
                    <a:pt x="1759594" y="2427"/>
                    <a:pt x="1763913" y="6746"/>
                  </a:cubicBezTo>
                  <a:cubicBezTo>
                    <a:pt x="1768232" y="11065"/>
                    <a:pt x="1770658" y="16923"/>
                    <a:pt x="1770658" y="23031"/>
                  </a:cubicBezTo>
                  <a:lnTo>
                    <a:pt x="1770658" y="341297"/>
                  </a:lnTo>
                  <a:cubicBezTo>
                    <a:pt x="1770658" y="347405"/>
                    <a:pt x="1768232" y="353263"/>
                    <a:pt x="1763913" y="357582"/>
                  </a:cubicBezTo>
                  <a:cubicBezTo>
                    <a:pt x="1759594" y="361901"/>
                    <a:pt x="1753735" y="364328"/>
                    <a:pt x="1747627" y="364328"/>
                  </a:cubicBezTo>
                  <a:lnTo>
                    <a:pt x="23031" y="364328"/>
                  </a:lnTo>
                  <a:cubicBezTo>
                    <a:pt x="16923" y="364328"/>
                    <a:pt x="11065" y="361901"/>
                    <a:pt x="6746" y="357582"/>
                  </a:cubicBezTo>
                  <a:cubicBezTo>
                    <a:pt x="2427" y="353263"/>
                    <a:pt x="0" y="347405"/>
                    <a:pt x="0" y="341297"/>
                  </a:cubicBezTo>
                  <a:lnTo>
                    <a:pt x="0" y="23031"/>
                  </a:lnTo>
                  <a:cubicBezTo>
                    <a:pt x="0" y="16923"/>
                    <a:pt x="2427" y="11065"/>
                    <a:pt x="6746" y="6746"/>
                  </a:cubicBezTo>
                  <a:cubicBezTo>
                    <a:pt x="11065" y="2427"/>
                    <a:pt x="16923" y="0"/>
                    <a:pt x="23031" y="0"/>
                  </a:cubicBezTo>
                  <a:close/>
                </a:path>
              </a:pathLst>
            </a:custGeom>
            <a:gradFill>
              <a:gsLst>
                <a:gs pos="0">
                  <a:srgbClr val="1E8BD4"/>
                </a:gs>
                <a:gs pos="100000">
                  <a:srgbClr val="021827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0" y="-95250"/>
              <a:ext cx="1770658" cy="459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Procedures according to cost and frequency</a:t>
              </a: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238" name="Google Shape;238;p13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39" name="Google Shape;239;p13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13"/>
          <p:cNvSpPr/>
          <p:nvPr/>
        </p:nvSpPr>
        <p:spPr>
          <a:xfrm>
            <a:off x="8656335" y="2250308"/>
            <a:ext cx="9315233" cy="5786384"/>
          </a:xfrm>
          <a:custGeom>
            <a:rect b="b" l="l" r="r" t="t"/>
            <a:pathLst>
              <a:path extrusionOk="0" h="5786384" w="9315233">
                <a:moveTo>
                  <a:pt x="0" y="0"/>
                </a:moveTo>
                <a:lnTo>
                  <a:pt x="9315234" y="0"/>
                </a:lnTo>
                <a:lnTo>
                  <a:pt x="9315234" y="5786384"/>
                </a:lnTo>
                <a:lnTo>
                  <a:pt x="0" y="5786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85" r="0" t="-1604"/>
            </a:stretch>
          </a:blipFill>
          <a:ln>
            <a:noFill/>
          </a:ln>
        </p:spPr>
      </p:sp>
      <p:sp>
        <p:nvSpPr>
          <p:cNvPr id="241" name="Google Shape;241;p13"/>
          <p:cNvSpPr txBox="1"/>
          <p:nvPr/>
        </p:nvSpPr>
        <p:spPr>
          <a:xfrm>
            <a:off x="1814218" y="4726515"/>
            <a:ext cx="6842117" cy="1359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55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The procedure X-Ray is the most frequently requested and most expensive procedure.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2070944" y="6247312"/>
            <a:ext cx="5811096" cy="1477321"/>
            <a:chOff x="0" y="-66675"/>
            <a:chExt cx="1530494" cy="389088"/>
          </a:xfrm>
        </p:grpSpPr>
        <p:sp>
          <p:nvSpPr>
            <p:cNvPr id="244" name="Google Shape;244;p13"/>
            <p:cNvSpPr/>
            <p:nvPr/>
          </p:nvSpPr>
          <p:spPr>
            <a:xfrm>
              <a:off x="0" y="0"/>
              <a:ext cx="1530494" cy="322413"/>
            </a:xfrm>
            <a:custGeom>
              <a:rect b="b" l="l" r="r" t="t"/>
              <a:pathLst>
                <a:path extrusionOk="0" h="322413" w="1530494">
                  <a:moveTo>
                    <a:pt x="29310" y="0"/>
                  </a:moveTo>
                  <a:lnTo>
                    <a:pt x="1501184" y="0"/>
                  </a:lnTo>
                  <a:cubicBezTo>
                    <a:pt x="1508958" y="0"/>
                    <a:pt x="1516413" y="3088"/>
                    <a:pt x="1521910" y="8585"/>
                  </a:cubicBezTo>
                  <a:cubicBezTo>
                    <a:pt x="1527406" y="14081"/>
                    <a:pt x="1530494" y="21536"/>
                    <a:pt x="1530494" y="29310"/>
                  </a:cubicBezTo>
                  <a:lnTo>
                    <a:pt x="1530494" y="293104"/>
                  </a:lnTo>
                  <a:cubicBezTo>
                    <a:pt x="1530494" y="309291"/>
                    <a:pt x="1517372" y="322413"/>
                    <a:pt x="1501184" y="322413"/>
                  </a:cubicBezTo>
                  <a:lnTo>
                    <a:pt x="29310" y="322413"/>
                  </a:lnTo>
                  <a:cubicBezTo>
                    <a:pt x="21536" y="322413"/>
                    <a:pt x="14081" y="319325"/>
                    <a:pt x="8585" y="313829"/>
                  </a:cubicBezTo>
                  <a:cubicBezTo>
                    <a:pt x="3088" y="308332"/>
                    <a:pt x="0" y="300877"/>
                    <a:pt x="0" y="293104"/>
                  </a:cubicBezTo>
                  <a:lnTo>
                    <a:pt x="0" y="29310"/>
                  </a:lnTo>
                  <a:cubicBezTo>
                    <a:pt x="0" y="21536"/>
                    <a:pt x="3088" y="14081"/>
                    <a:pt x="8585" y="8585"/>
                  </a:cubicBezTo>
                  <a:cubicBezTo>
                    <a:pt x="14081" y="3088"/>
                    <a:pt x="21536" y="0"/>
                    <a:pt x="29310" y="0"/>
                  </a:cubicBezTo>
                  <a:close/>
                </a:path>
              </a:pathLst>
            </a:custGeom>
            <a:gradFill>
              <a:gsLst>
                <a:gs pos="0">
                  <a:srgbClr val="1E8AD1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 txBox="1"/>
            <p:nvPr/>
          </p:nvSpPr>
          <p:spPr>
            <a:xfrm>
              <a:off x="0" y="-66675"/>
              <a:ext cx="1530494" cy="389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3"/>
          <p:cNvSpPr txBox="1"/>
          <p:nvPr/>
        </p:nvSpPr>
        <p:spPr>
          <a:xfrm>
            <a:off x="3120706" y="6782031"/>
            <a:ext cx="4618054" cy="61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Insurance should cover X-rays to a greater extent.</a:t>
            </a: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>
            <a:off x="2226948" y="6788462"/>
            <a:ext cx="648177" cy="648177"/>
            <a:chOff x="0" y="0"/>
            <a:chExt cx="812800" cy="812800"/>
          </a:xfrm>
        </p:grpSpPr>
        <p:sp>
          <p:nvSpPr>
            <p:cNvPr id="248" name="Google Shape;24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3"/>
          <p:cNvSpPr txBox="1"/>
          <p:nvPr/>
        </p:nvSpPr>
        <p:spPr>
          <a:xfrm>
            <a:off x="2382983" y="6903859"/>
            <a:ext cx="336107" cy="360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4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256" name="Google Shape;256;p14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7" name="Google Shape;257;p14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4"/>
          <p:cNvSpPr/>
          <p:nvPr/>
        </p:nvSpPr>
        <p:spPr>
          <a:xfrm>
            <a:off x="3620178" y="228600"/>
            <a:ext cx="10453315" cy="5694800"/>
          </a:xfrm>
          <a:custGeom>
            <a:rect b="b" l="l" r="r" t="t"/>
            <a:pathLst>
              <a:path extrusionOk="0" h="5694800" w="10453315">
                <a:moveTo>
                  <a:pt x="0" y="0"/>
                </a:moveTo>
                <a:lnTo>
                  <a:pt x="10453315" y="0"/>
                </a:lnTo>
                <a:lnTo>
                  <a:pt x="10453315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07" l="0" r="0" t="-4607"/>
            </a:stretch>
          </a:blipFill>
          <a:ln>
            <a:noFill/>
          </a:ln>
        </p:spPr>
      </p:sp>
      <p:sp>
        <p:nvSpPr>
          <p:cNvPr id="259" name="Google Shape;259;p14"/>
          <p:cNvSpPr txBox="1"/>
          <p:nvPr/>
        </p:nvSpPr>
        <p:spPr>
          <a:xfrm>
            <a:off x="9545627" y="6493731"/>
            <a:ext cx="6498070" cy="2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Emergency cases often represent half of all visits. </a:t>
            </a:r>
            <a:endParaRPr/>
          </a:p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Therefore, the emergency department must have sufficient doctors and services dedicated to emergency care.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3078636" y="6184506"/>
            <a:ext cx="5906587" cy="29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20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Track the percentage of emergency visits to total visits over the months.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5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267" name="Google Shape;267;p15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8" name="Google Shape;268;p15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5"/>
          <p:cNvSpPr/>
          <p:nvPr/>
        </p:nvSpPr>
        <p:spPr>
          <a:xfrm>
            <a:off x="9901314" y="1636300"/>
            <a:ext cx="7862260" cy="6064301"/>
          </a:xfrm>
          <a:custGeom>
            <a:rect b="b" l="l" r="r" t="t"/>
            <a:pathLst>
              <a:path extrusionOk="0" h="6064301" w="7862260">
                <a:moveTo>
                  <a:pt x="0" y="0"/>
                </a:moveTo>
                <a:lnTo>
                  <a:pt x="7862260" y="0"/>
                </a:lnTo>
                <a:lnTo>
                  <a:pt x="7862260" y="6064302"/>
                </a:lnTo>
                <a:lnTo>
                  <a:pt x="0" y="606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93" l="-1103" r="0" t="-1415"/>
            </a:stretch>
          </a:blipFill>
          <a:ln>
            <a:noFill/>
          </a:ln>
        </p:spPr>
      </p:sp>
      <p:sp>
        <p:nvSpPr>
          <p:cNvPr id="270" name="Google Shape;270;p15"/>
          <p:cNvSpPr txBox="1"/>
          <p:nvPr/>
        </p:nvSpPr>
        <p:spPr>
          <a:xfrm>
            <a:off x="2003120" y="3225004"/>
            <a:ext cx="6498070" cy="3928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Costs were stable in 2024</a:t>
            </a:r>
            <a:endParaRPr/>
          </a:p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except in October, when a significant decline began to occur.</a:t>
            </a:r>
            <a:endParaRPr/>
          </a:p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This was because visits in that month decreased significantly</a:t>
            </a:r>
            <a:endParaRPr/>
          </a:p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in January, the largest increase in visits occurred, which led to the largest increase in costs. </a:t>
            </a:r>
            <a:endParaRPr/>
          </a:p>
          <a:p>
            <a:pPr indent="-261994" lvl="1" marL="523989" marR="0" rtl="0" algn="l">
              <a:lnSpc>
                <a:spcPct val="12797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427"/>
              <a:buFont typeface="Arial"/>
              <a:buChar char="•"/>
            </a:pPr>
            <a:r>
              <a:rPr b="1" i="0" lang="en-US" sz="2427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May showed a decline in both costs and visits.</a:t>
            </a:r>
            <a:endParaRPr/>
          </a:p>
        </p:txBody>
      </p:sp>
      <p:sp>
        <p:nvSpPr>
          <p:cNvPr id="271" name="Google Shape;271;p15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272" name="Google Shape;272;p15"/>
          <p:cNvSpPr txBox="1"/>
          <p:nvPr/>
        </p:nvSpPr>
        <p:spPr>
          <a:xfrm>
            <a:off x="2003120" y="1589161"/>
            <a:ext cx="6918798" cy="871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26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Cost over the months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78" name="Google Shape;278;p16"/>
          <p:cNvGrpSpPr/>
          <p:nvPr/>
        </p:nvGrpSpPr>
        <p:grpSpPr>
          <a:xfrm>
            <a:off x="3402800" y="2775869"/>
            <a:ext cx="11497027" cy="5274970"/>
            <a:chOff x="0" y="-66675"/>
            <a:chExt cx="1088766" cy="499539"/>
          </a:xfrm>
        </p:grpSpPr>
        <p:sp>
          <p:nvSpPr>
            <p:cNvPr id="279" name="Google Shape;279;p16"/>
            <p:cNvSpPr/>
            <p:nvPr/>
          </p:nvSpPr>
          <p:spPr>
            <a:xfrm>
              <a:off x="0" y="0"/>
              <a:ext cx="1088766" cy="432864"/>
            </a:xfrm>
            <a:custGeom>
              <a:rect b="b" l="l" r="r" t="t"/>
              <a:pathLst>
                <a:path extrusionOk="0" h="432864" w="1088766">
                  <a:moveTo>
                    <a:pt x="14814" y="0"/>
                  </a:moveTo>
                  <a:lnTo>
                    <a:pt x="1073951" y="0"/>
                  </a:lnTo>
                  <a:cubicBezTo>
                    <a:pt x="1082133" y="0"/>
                    <a:pt x="1088766" y="6633"/>
                    <a:pt x="1088766" y="14814"/>
                  </a:cubicBezTo>
                  <a:lnTo>
                    <a:pt x="1088766" y="418049"/>
                  </a:lnTo>
                  <a:cubicBezTo>
                    <a:pt x="1088766" y="426231"/>
                    <a:pt x="1082133" y="432864"/>
                    <a:pt x="1073951" y="432864"/>
                  </a:cubicBezTo>
                  <a:lnTo>
                    <a:pt x="14814" y="432864"/>
                  </a:lnTo>
                  <a:cubicBezTo>
                    <a:pt x="6633" y="432864"/>
                    <a:pt x="0" y="426231"/>
                    <a:pt x="0" y="418049"/>
                  </a:cubicBezTo>
                  <a:lnTo>
                    <a:pt x="0" y="14814"/>
                  </a:lnTo>
                  <a:cubicBezTo>
                    <a:pt x="0" y="6633"/>
                    <a:pt x="6633" y="0"/>
                    <a:pt x="14814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 txBox="1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6"/>
          <p:cNvSpPr txBox="1"/>
          <p:nvPr/>
        </p:nvSpPr>
        <p:spPr>
          <a:xfrm>
            <a:off x="4277300" y="4933950"/>
            <a:ext cx="9266060" cy="2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44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to Notebook For more informations</a:t>
            </a:r>
            <a:endParaRPr/>
          </a:p>
        </p:txBody>
      </p:sp>
      <p:grpSp>
        <p:nvGrpSpPr>
          <p:cNvPr id="282" name="Google Shape;282;p16"/>
          <p:cNvGrpSpPr/>
          <p:nvPr/>
        </p:nvGrpSpPr>
        <p:grpSpPr>
          <a:xfrm>
            <a:off x="11634974" y="2513404"/>
            <a:ext cx="2228346" cy="2228346"/>
            <a:chOff x="0" y="0"/>
            <a:chExt cx="812800" cy="812800"/>
          </a:xfrm>
        </p:grpSpPr>
        <p:sp>
          <p:nvSpPr>
            <p:cNvPr id="283" name="Google Shape;28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16"/>
          <p:cNvSpPr txBox="1"/>
          <p:nvPr/>
        </p:nvSpPr>
        <p:spPr>
          <a:xfrm>
            <a:off x="12171402" y="2906572"/>
            <a:ext cx="1155490" cy="124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5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7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291" name="Google Shape;291;p17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92" name="Google Shape;292;p17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7"/>
          <p:cNvSpPr/>
          <p:nvPr/>
        </p:nvSpPr>
        <p:spPr>
          <a:xfrm>
            <a:off x="9758490" y="4032877"/>
            <a:ext cx="8075858" cy="4208686"/>
          </a:xfrm>
          <a:custGeom>
            <a:rect b="b" l="l" r="r" t="t"/>
            <a:pathLst>
              <a:path extrusionOk="0" h="4208686" w="8075858">
                <a:moveTo>
                  <a:pt x="0" y="0"/>
                </a:moveTo>
                <a:lnTo>
                  <a:pt x="8075858" y="0"/>
                </a:lnTo>
                <a:lnTo>
                  <a:pt x="8075858" y="4208686"/>
                </a:lnTo>
                <a:lnTo>
                  <a:pt x="0" y="4208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826" r="-9458" t="0"/>
            </a:stretch>
          </a:blipFill>
          <a:ln>
            <a:noFill/>
          </a:ln>
        </p:spPr>
      </p:sp>
      <p:sp>
        <p:nvSpPr>
          <p:cNvPr id="294" name="Google Shape;294;p17"/>
          <p:cNvSpPr txBox="1"/>
          <p:nvPr/>
        </p:nvSpPr>
        <p:spPr>
          <a:xfrm>
            <a:off x="2003120" y="5076825"/>
            <a:ext cx="7755370" cy="2054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8513" lvl="1" marL="677028" marR="0" rtl="0" algn="l">
              <a:lnSpc>
                <a:spcPct val="128006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3135"/>
              <a:buFont typeface="Arial"/>
              <a:buChar char="•"/>
            </a:pPr>
            <a:r>
              <a:rPr b="1" i="0" lang="en-US" sz="3135" u="none" cap="none" strike="noStrike">
                <a:solidFill>
                  <a:srgbClr val="474A4C"/>
                </a:solidFill>
                <a:latin typeface="Poppins"/>
                <a:ea typeface="Poppins"/>
                <a:cs typeface="Poppins"/>
                <a:sym typeface="Poppins"/>
              </a:rPr>
              <a:t>hypertension is the most frequently diagnose in age segment more than 60 years old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296" name="Google Shape;296;p17"/>
          <p:cNvSpPr txBox="1"/>
          <p:nvPr/>
        </p:nvSpPr>
        <p:spPr>
          <a:xfrm>
            <a:off x="2003120" y="1380167"/>
            <a:ext cx="14404546" cy="1723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26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The three most common diseases among patients over 60 years old.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8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302" name="Google Shape;302;p18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3" name="Google Shape;303;p18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8"/>
          <p:cNvSpPr/>
          <p:nvPr/>
        </p:nvSpPr>
        <p:spPr>
          <a:xfrm>
            <a:off x="3678871" y="3245412"/>
            <a:ext cx="10930258" cy="3002545"/>
          </a:xfrm>
          <a:custGeom>
            <a:rect b="b" l="l" r="r" t="t"/>
            <a:pathLst>
              <a:path extrusionOk="0" h="3002545" w="10930258">
                <a:moveTo>
                  <a:pt x="0" y="0"/>
                </a:moveTo>
                <a:lnTo>
                  <a:pt x="10930258" y="0"/>
                </a:lnTo>
                <a:lnTo>
                  <a:pt x="10930258" y="3002545"/>
                </a:lnTo>
                <a:lnTo>
                  <a:pt x="0" y="3002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903" r="0" t="0"/>
            </a:stretch>
          </a:blipFill>
          <a:ln>
            <a:noFill/>
          </a:ln>
        </p:spPr>
      </p:sp>
      <p:sp>
        <p:nvSpPr>
          <p:cNvPr id="305" name="Google Shape;305;p18"/>
          <p:cNvSpPr txBox="1"/>
          <p:nvPr/>
        </p:nvSpPr>
        <p:spPr>
          <a:xfrm>
            <a:off x="3586220" y="6836326"/>
            <a:ext cx="11115561" cy="1045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37A7E"/>
                </a:solidFill>
                <a:latin typeface="Poppins"/>
                <a:ea typeface="Poppins"/>
                <a:cs typeface="Poppins"/>
                <a:sym typeface="Poppins"/>
              </a:rPr>
              <a:t>hypertension is the most frequently diagnose in age segment more than 60 years old</a:t>
            </a:r>
            <a:endParaRPr/>
          </a:p>
        </p:txBody>
      </p:sp>
      <p:sp>
        <p:nvSpPr>
          <p:cNvPr id="306" name="Google Shape;306;p18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307" name="Google Shape;307;p18"/>
          <p:cNvSpPr txBox="1"/>
          <p:nvPr/>
        </p:nvSpPr>
        <p:spPr>
          <a:xfrm>
            <a:off x="1941727" y="885825"/>
            <a:ext cx="14404546" cy="1723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26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The percentage of each service type from the total visits.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9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313" name="Google Shape;313;p19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4" name="Google Shape;314;p19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19"/>
          <p:cNvSpPr/>
          <p:nvPr/>
        </p:nvSpPr>
        <p:spPr>
          <a:xfrm>
            <a:off x="3678871" y="3245412"/>
            <a:ext cx="10930258" cy="3002545"/>
          </a:xfrm>
          <a:custGeom>
            <a:rect b="b" l="l" r="r" t="t"/>
            <a:pathLst>
              <a:path extrusionOk="0" h="3002545" w="10930258">
                <a:moveTo>
                  <a:pt x="0" y="0"/>
                </a:moveTo>
                <a:lnTo>
                  <a:pt x="10930258" y="0"/>
                </a:lnTo>
                <a:lnTo>
                  <a:pt x="10930258" y="3002545"/>
                </a:lnTo>
                <a:lnTo>
                  <a:pt x="0" y="3002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903" r="0" t="0"/>
            </a:stretch>
          </a:blipFill>
          <a:ln>
            <a:noFill/>
          </a:ln>
        </p:spPr>
      </p:sp>
      <p:sp>
        <p:nvSpPr>
          <p:cNvPr id="316" name="Google Shape;316;p19"/>
          <p:cNvSpPr txBox="1"/>
          <p:nvPr/>
        </p:nvSpPr>
        <p:spPr>
          <a:xfrm>
            <a:off x="3586220" y="6836326"/>
            <a:ext cx="11115561" cy="530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37A7E"/>
                </a:solidFill>
                <a:latin typeface="Poppins"/>
                <a:ea typeface="Poppins"/>
                <a:cs typeface="Poppins"/>
                <a:sym typeface="Poppins"/>
              </a:rPr>
              <a:t>outpatient sevice is most frequently type</a:t>
            </a:r>
            <a:endParaRPr/>
          </a:p>
        </p:txBody>
      </p:sp>
      <p:sp>
        <p:nvSpPr>
          <p:cNvPr id="317" name="Google Shape;317;p19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318" name="Google Shape;318;p19"/>
          <p:cNvSpPr txBox="1"/>
          <p:nvPr/>
        </p:nvSpPr>
        <p:spPr>
          <a:xfrm>
            <a:off x="1941727" y="885825"/>
            <a:ext cx="14404546" cy="1723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26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The percentage of each service type from the total visits.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E8BD4"/>
            </a:gs>
            <a:gs pos="100000">
              <a:srgbClr val="021827"/>
            </a:gs>
          </a:gsLst>
          <a:lin ang="270000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7668590"/>
            <a:ext cx="17259300" cy="7214035"/>
          </a:xfrm>
          <a:custGeom>
            <a:rect b="b" l="l" r="r" t="t"/>
            <a:pathLst>
              <a:path extrusionOk="0" h="7214035" w="17259300">
                <a:moveTo>
                  <a:pt x="0" y="0"/>
                </a:moveTo>
                <a:lnTo>
                  <a:pt x="17259300" y="0"/>
                </a:lnTo>
                <a:lnTo>
                  <a:pt x="17259300" y="7214036"/>
                </a:lnTo>
                <a:lnTo>
                  <a:pt x="0" y="7214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2"/>
          <p:cNvGrpSpPr/>
          <p:nvPr/>
        </p:nvGrpSpPr>
        <p:grpSpPr>
          <a:xfrm>
            <a:off x="-149235" y="7103111"/>
            <a:ext cx="18557657" cy="3556619"/>
            <a:chOff x="0" y="-66675"/>
            <a:chExt cx="4887613" cy="93672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4887613" cy="870048"/>
            </a:xfrm>
            <a:custGeom>
              <a:rect b="b" l="l" r="r" t="t"/>
              <a:pathLst>
                <a:path extrusionOk="0" h="870048" w="4887613">
                  <a:moveTo>
                    <a:pt x="0" y="0"/>
                  </a:moveTo>
                  <a:lnTo>
                    <a:pt x="4887613" y="0"/>
                  </a:lnTo>
                  <a:lnTo>
                    <a:pt x="4887613" y="870048"/>
                  </a:lnTo>
                  <a:lnTo>
                    <a:pt x="0" y="870048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02142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66675"/>
              <a:ext cx="4887613" cy="936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7259300" y="2550324"/>
            <a:ext cx="1419450" cy="8186038"/>
            <a:chOff x="0" y="-66675"/>
            <a:chExt cx="373847" cy="2155994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373847" cy="2089319"/>
            </a:xfrm>
            <a:custGeom>
              <a:rect b="b" l="l" r="r" t="t"/>
              <a:pathLst>
                <a:path extrusionOk="0"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0B4972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2"/>
          <p:cNvSpPr txBox="1"/>
          <p:nvPr/>
        </p:nvSpPr>
        <p:spPr>
          <a:xfrm>
            <a:off x="717772" y="546100"/>
            <a:ext cx="7629397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717772" y="3272239"/>
            <a:ext cx="6201455" cy="28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 rot="5400000">
            <a:off x="16977466" y="8562656"/>
            <a:ext cx="167809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452422" y="1736216"/>
            <a:ext cx="1023389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Deleted the column that has many NULL values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452422" y="3824259"/>
            <a:ext cx="1023389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Replaced Blank / NaN 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452422" y="6004214"/>
            <a:ext cx="511694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Checked for duplicates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452422" y="2481869"/>
            <a:ext cx="10233896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Discharge Date</a:t>
            </a:r>
            <a:endParaRPr/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Admitted Date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452422" y="4566574"/>
            <a:ext cx="10233896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Room Type</a:t>
            </a:r>
            <a:endParaRPr/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Insurance Coverage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0"/>
          <p:cNvGrpSpPr/>
          <p:nvPr/>
        </p:nvGrpSpPr>
        <p:grpSpPr>
          <a:xfrm>
            <a:off x="-547050" y="-526682"/>
            <a:ext cx="1575750" cy="11087207"/>
            <a:chOff x="0" y="-66675"/>
            <a:chExt cx="415012" cy="2920087"/>
          </a:xfrm>
        </p:grpSpPr>
        <p:sp>
          <p:nvSpPr>
            <p:cNvPr id="324" name="Google Shape;324;p20"/>
            <p:cNvSpPr/>
            <p:nvPr/>
          </p:nvSpPr>
          <p:spPr>
            <a:xfrm>
              <a:off x="0" y="0"/>
              <a:ext cx="415012" cy="2853412"/>
            </a:xfrm>
            <a:custGeom>
              <a:rect b="b" l="l" r="r" t="t"/>
              <a:pathLst>
                <a:path extrusionOk="0" h="2853412" w="4150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5" name="Google Shape;325;p20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0"/>
          <p:cNvSpPr/>
          <p:nvPr/>
        </p:nvSpPr>
        <p:spPr>
          <a:xfrm>
            <a:off x="1579579" y="3484732"/>
            <a:ext cx="16392538" cy="849076"/>
          </a:xfrm>
          <a:custGeom>
            <a:rect b="b" l="l" r="r" t="t"/>
            <a:pathLst>
              <a:path extrusionOk="0" h="849076" w="16392538">
                <a:moveTo>
                  <a:pt x="0" y="0"/>
                </a:moveTo>
                <a:lnTo>
                  <a:pt x="16392538" y="0"/>
                </a:lnTo>
                <a:lnTo>
                  <a:pt x="16392538" y="849076"/>
                </a:lnTo>
                <a:lnTo>
                  <a:pt x="0" y="849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523" l="-5311" r="0" t="-8549"/>
            </a:stretch>
          </a:blipFill>
          <a:ln>
            <a:noFill/>
          </a:ln>
        </p:spPr>
      </p:sp>
      <p:sp>
        <p:nvSpPr>
          <p:cNvPr id="327" name="Google Shape;327;p20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328" name="Google Shape;328;p20"/>
          <p:cNvSpPr txBox="1"/>
          <p:nvPr/>
        </p:nvSpPr>
        <p:spPr>
          <a:xfrm>
            <a:off x="1941727" y="885825"/>
            <a:ext cx="14404546" cy="871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26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the most important KPIs : </a:t>
            </a: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5025516" y="5495898"/>
            <a:ext cx="8693062" cy="3988478"/>
            <a:chOff x="0" y="-66675"/>
            <a:chExt cx="1088766" cy="499539"/>
          </a:xfrm>
        </p:grpSpPr>
        <p:sp>
          <p:nvSpPr>
            <p:cNvPr id="330" name="Google Shape;330;p20"/>
            <p:cNvSpPr/>
            <p:nvPr/>
          </p:nvSpPr>
          <p:spPr>
            <a:xfrm>
              <a:off x="0" y="0"/>
              <a:ext cx="1088766" cy="432864"/>
            </a:xfrm>
            <a:custGeom>
              <a:rect b="b" l="l" r="r" t="t"/>
              <a:pathLst>
                <a:path extrusionOk="0" h="432864" w="1088766">
                  <a:moveTo>
                    <a:pt x="19593" y="0"/>
                  </a:moveTo>
                  <a:lnTo>
                    <a:pt x="1069173" y="0"/>
                  </a:lnTo>
                  <a:cubicBezTo>
                    <a:pt x="1079994" y="0"/>
                    <a:pt x="1088766" y="8772"/>
                    <a:pt x="1088766" y="19593"/>
                  </a:cubicBezTo>
                  <a:lnTo>
                    <a:pt x="1088766" y="413271"/>
                  </a:lnTo>
                  <a:cubicBezTo>
                    <a:pt x="1088766" y="424092"/>
                    <a:pt x="1079994" y="432864"/>
                    <a:pt x="1069173" y="432864"/>
                  </a:cubicBezTo>
                  <a:lnTo>
                    <a:pt x="19593" y="432864"/>
                  </a:lnTo>
                  <a:cubicBezTo>
                    <a:pt x="8772" y="432864"/>
                    <a:pt x="0" y="424092"/>
                    <a:pt x="0" y="413271"/>
                  </a:cubicBezTo>
                  <a:lnTo>
                    <a:pt x="0" y="19593"/>
                  </a:lnTo>
                  <a:cubicBezTo>
                    <a:pt x="0" y="8772"/>
                    <a:pt x="8772" y="0"/>
                    <a:pt x="19593" y="0"/>
                  </a:cubicBezTo>
                  <a:close/>
                </a:path>
              </a:pathLst>
            </a:custGeom>
            <a:gradFill>
              <a:gsLst>
                <a:gs pos="0">
                  <a:srgbClr val="1E8AD1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 txBox="1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0"/>
          <p:cNvSpPr txBox="1"/>
          <p:nvPr/>
        </p:nvSpPr>
        <p:spPr>
          <a:xfrm>
            <a:off x="5640901" y="6829929"/>
            <a:ext cx="7006197" cy="1904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2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to sql queries For more informations</a:t>
            </a: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11249977" y="5297445"/>
            <a:ext cx="1684884" cy="1684884"/>
            <a:chOff x="0" y="0"/>
            <a:chExt cx="812800" cy="812800"/>
          </a:xfrm>
        </p:grpSpPr>
        <p:sp>
          <p:nvSpPr>
            <p:cNvPr id="334" name="Google Shape;334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20"/>
          <p:cNvSpPr txBox="1"/>
          <p:nvPr/>
        </p:nvSpPr>
        <p:spPr>
          <a:xfrm>
            <a:off x="11655578" y="5603092"/>
            <a:ext cx="873682" cy="930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5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42" name="Google Shape;342;p21"/>
          <p:cNvGrpSpPr/>
          <p:nvPr/>
        </p:nvGrpSpPr>
        <p:grpSpPr>
          <a:xfrm>
            <a:off x="1432300" y="2214701"/>
            <a:ext cx="4785284" cy="6815909"/>
            <a:chOff x="0" y="-66675"/>
            <a:chExt cx="1260322" cy="1795136"/>
          </a:xfrm>
        </p:grpSpPr>
        <p:sp>
          <p:nvSpPr>
            <p:cNvPr id="343" name="Google Shape;343;p21"/>
            <p:cNvSpPr/>
            <p:nvPr/>
          </p:nvSpPr>
          <p:spPr>
            <a:xfrm>
              <a:off x="0" y="0"/>
              <a:ext cx="1260322" cy="1728461"/>
            </a:xfrm>
            <a:custGeom>
              <a:rect b="b" l="l" r="r" t="t"/>
              <a:pathLst>
                <a:path extrusionOk="0" h="1728461" w="1260322">
                  <a:moveTo>
                    <a:pt x="35593" y="0"/>
                  </a:moveTo>
                  <a:lnTo>
                    <a:pt x="1224729" y="0"/>
                  </a:lnTo>
                  <a:cubicBezTo>
                    <a:pt x="1234169" y="0"/>
                    <a:pt x="1243222" y="3750"/>
                    <a:pt x="1249897" y="10425"/>
                  </a:cubicBezTo>
                  <a:cubicBezTo>
                    <a:pt x="1256572" y="17100"/>
                    <a:pt x="1260322" y="26153"/>
                    <a:pt x="1260322" y="35593"/>
                  </a:cubicBezTo>
                  <a:lnTo>
                    <a:pt x="1260322" y="1692868"/>
                  </a:lnTo>
                  <a:cubicBezTo>
                    <a:pt x="1260322" y="1702308"/>
                    <a:pt x="1256572" y="1711361"/>
                    <a:pt x="1249897" y="1718036"/>
                  </a:cubicBezTo>
                  <a:cubicBezTo>
                    <a:pt x="1243222" y="1724711"/>
                    <a:pt x="1234169" y="1728461"/>
                    <a:pt x="1224729" y="1728461"/>
                  </a:cubicBezTo>
                  <a:lnTo>
                    <a:pt x="35593" y="1728461"/>
                  </a:lnTo>
                  <a:cubicBezTo>
                    <a:pt x="26153" y="1728461"/>
                    <a:pt x="17100" y="1724711"/>
                    <a:pt x="10425" y="1718036"/>
                  </a:cubicBezTo>
                  <a:cubicBezTo>
                    <a:pt x="3750" y="1711361"/>
                    <a:pt x="0" y="1702308"/>
                    <a:pt x="0" y="1692868"/>
                  </a:cubicBezTo>
                  <a:lnTo>
                    <a:pt x="0" y="35593"/>
                  </a:lnTo>
                  <a:cubicBezTo>
                    <a:pt x="0" y="26153"/>
                    <a:pt x="3750" y="17100"/>
                    <a:pt x="10425" y="10425"/>
                  </a:cubicBezTo>
                  <a:cubicBezTo>
                    <a:pt x="17100" y="3750"/>
                    <a:pt x="26153" y="0"/>
                    <a:pt x="35593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 txBox="1"/>
            <p:nvPr/>
          </p:nvSpPr>
          <p:spPr>
            <a:xfrm>
              <a:off x="0" y="-66675"/>
              <a:ext cx="1260322" cy="179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1"/>
          <p:cNvGrpSpPr/>
          <p:nvPr/>
        </p:nvGrpSpPr>
        <p:grpSpPr>
          <a:xfrm>
            <a:off x="7077046" y="4033435"/>
            <a:ext cx="4585213" cy="4997174"/>
            <a:chOff x="0" y="-66675"/>
            <a:chExt cx="1207628" cy="1316128"/>
          </a:xfrm>
        </p:grpSpPr>
        <p:sp>
          <p:nvSpPr>
            <p:cNvPr id="346" name="Google Shape;346;p21"/>
            <p:cNvSpPr/>
            <p:nvPr/>
          </p:nvSpPr>
          <p:spPr>
            <a:xfrm>
              <a:off x="0" y="0"/>
              <a:ext cx="1207628" cy="1249453"/>
            </a:xfrm>
            <a:custGeom>
              <a:rect b="b" l="l" r="r" t="t"/>
              <a:pathLst>
                <a:path extrusionOk="0" h="1249453" w="1207628">
                  <a:moveTo>
                    <a:pt x="37146" y="0"/>
                  </a:moveTo>
                  <a:lnTo>
                    <a:pt x="1170482" y="0"/>
                  </a:lnTo>
                  <a:cubicBezTo>
                    <a:pt x="1180334" y="0"/>
                    <a:pt x="1189782" y="3914"/>
                    <a:pt x="1196748" y="10880"/>
                  </a:cubicBezTo>
                  <a:cubicBezTo>
                    <a:pt x="1203714" y="17846"/>
                    <a:pt x="1207628" y="27294"/>
                    <a:pt x="1207628" y="37146"/>
                  </a:cubicBezTo>
                  <a:lnTo>
                    <a:pt x="1207628" y="1212307"/>
                  </a:lnTo>
                  <a:cubicBezTo>
                    <a:pt x="1207628" y="1222159"/>
                    <a:pt x="1203714" y="1231607"/>
                    <a:pt x="1196748" y="1238573"/>
                  </a:cubicBezTo>
                  <a:cubicBezTo>
                    <a:pt x="1189782" y="1245539"/>
                    <a:pt x="1180334" y="1249453"/>
                    <a:pt x="1170482" y="1249453"/>
                  </a:cubicBezTo>
                  <a:lnTo>
                    <a:pt x="37146" y="1249453"/>
                  </a:lnTo>
                  <a:cubicBezTo>
                    <a:pt x="27294" y="1249453"/>
                    <a:pt x="17846" y="1245539"/>
                    <a:pt x="10880" y="1238573"/>
                  </a:cubicBezTo>
                  <a:cubicBezTo>
                    <a:pt x="3914" y="1231607"/>
                    <a:pt x="0" y="1222159"/>
                    <a:pt x="0" y="1212307"/>
                  </a:cubicBezTo>
                  <a:lnTo>
                    <a:pt x="0" y="37146"/>
                  </a:lnTo>
                  <a:cubicBezTo>
                    <a:pt x="0" y="27294"/>
                    <a:pt x="3914" y="17846"/>
                    <a:pt x="10880" y="10880"/>
                  </a:cubicBezTo>
                  <a:cubicBezTo>
                    <a:pt x="17846" y="3914"/>
                    <a:pt x="27294" y="0"/>
                    <a:pt x="37146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0" y="-66675"/>
              <a:ext cx="1207628" cy="1316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2104592" y="5797798"/>
            <a:ext cx="4546987" cy="3232812"/>
            <a:chOff x="0" y="-66675"/>
            <a:chExt cx="1197560" cy="851440"/>
          </a:xfrm>
        </p:grpSpPr>
        <p:sp>
          <p:nvSpPr>
            <p:cNvPr id="349" name="Google Shape;349;p21"/>
            <p:cNvSpPr/>
            <p:nvPr/>
          </p:nvSpPr>
          <p:spPr>
            <a:xfrm>
              <a:off x="0" y="0"/>
              <a:ext cx="1197560" cy="784765"/>
            </a:xfrm>
            <a:custGeom>
              <a:rect b="b" l="l" r="r" t="t"/>
              <a:pathLst>
                <a:path extrusionOk="0" h="784765" w="1197560">
                  <a:moveTo>
                    <a:pt x="37458" y="0"/>
                  </a:moveTo>
                  <a:lnTo>
                    <a:pt x="1160102" y="0"/>
                  </a:lnTo>
                  <a:cubicBezTo>
                    <a:pt x="1180790" y="0"/>
                    <a:pt x="1197560" y="16771"/>
                    <a:pt x="1197560" y="37458"/>
                  </a:cubicBezTo>
                  <a:lnTo>
                    <a:pt x="1197560" y="747307"/>
                  </a:lnTo>
                  <a:cubicBezTo>
                    <a:pt x="1197560" y="767994"/>
                    <a:pt x="1180790" y="784765"/>
                    <a:pt x="1160102" y="784765"/>
                  </a:cubicBezTo>
                  <a:lnTo>
                    <a:pt x="37458" y="784765"/>
                  </a:lnTo>
                  <a:cubicBezTo>
                    <a:pt x="16771" y="784765"/>
                    <a:pt x="0" y="767994"/>
                    <a:pt x="0" y="747307"/>
                  </a:cubicBezTo>
                  <a:lnTo>
                    <a:pt x="0" y="37458"/>
                  </a:lnTo>
                  <a:cubicBezTo>
                    <a:pt x="0" y="16771"/>
                    <a:pt x="16771" y="0"/>
                    <a:pt x="37458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 txBox="1"/>
            <p:nvPr/>
          </p:nvSpPr>
          <p:spPr>
            <a:xfrm>
              <a:off x="0" y="-66675"/>
              <a:ext cx="1197560" cy="851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1"/>
          <p:cNvGrpSpPr/>
          <p:nvPr/>
        </p:nvGrpSpPr>
        <p:grpSpPr>
          <a:xfrm>
            <a:off x="11814659" y="1024775"/>
            <a:ext cx="5602371" cy="2421682"/>
            <a:chOff x="0" y="-66675"/>
            <a:chExt cx="1475522" cy="637809"/>
          </a:xfrm>
        </p:grpSpPr>
        <p:sp>
          <p:nvSpPr>
            <p:cNvPr id="352" name="Google Shape;352;p21"/>
            <p:cNvSpPr/>
            <p:nvPr/>
          </p:nvSpPr>
          <p:spPr>
            <a:xfrm>
              <a:off x="0" y="0"/>
              <a:ext cx="1475522" cy="571134"/>
            </a:xfrm>
            <a:custGeom>
              <a:rect b="b" l="l" r="r" t="t"/>
              <a:pathLst>
                <a:path extrusionOk="0" h="571134" w="1475522">
                  <a:moveTo>
                    <a:pt x="53894" y="0"/>
                  </a:moveTo>
                  <a:lnTo>
                    <a:pt x="1421628" y="0"/>
                  </a:lnTo>
                  <a:cubicBezTo>
                    <a:pt x="1451392" y="0"/>
                    <a:pt x="1475522" y="24129"/>
                    <a:pt x="1475522" y="53894"/>
                  </a:cubicBezTo>
                  <a:lnTo>
                    <a:pt x="1475522" y="517240"/>
                  </a:lnTo>
                  <a:cubicBezTo>
                    <a:pt x="1475522" y="547005"/>
                    <a:pt x="1451392" y="571134"/>
                    <a:pt x="1421628" y="571134"/>
                  </a:cubicBezTo>
                  <a:lnTo>
                    <a:pt x="53894" y="571134"/>
                  </a:lnTo>
                  <a:cubicBezTo>
                    <a:pt x="24129" y="571134"/>
                    <a:pt x="0" y="547005"/>
                    <a:pt x="0" y="517240"/>
                  </a:cubicBezTo>
                  <a:lnTo>
                    <a:pt x="0" y="53894"/>
                  </a:lnTo>
                  <a:cubicBezTo>
                    <a:pt x="0" y="24129"/>
                    <a:pt x="24129" y="0"/>
                    <a:pt x="53894" y="0"/>
                  </a:cubicBez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 cap="rnd" cmpd="sng" w="9525">
              <a:solidFill>
                <a:srgbClr val="DBE6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0" y="-66675"/>
              <a:ext cx="1475522" cy="637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21"/>
          <p:cNvSpPr txBox="1"/>
          <p:nvPr/>
        </p:nvSpPr>
        <p:spPr>
          <a:xfrm>
            <a:off x="1028700" y="838542"/>
            <a:ext cx="8582723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</a:t>
            </a:r>
            <a:endParaRPr/>
          </a:p>
        </p:txBody>
      </p:sp>
      <p:sp>
        <p:nvSpPr>
          <p:cNvPr id="355" name="Google Shape;355;p21"/>
          <p:cNvSpPr txBox="1"/>
          <p:nvPr/>
        </p:nvSpPr>
        <p:spPr>
          <a:xfrm>
            <a:off x="1344371" y="3035860"/>
            <a:ext cx="4221837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3" lvl="1" marL="582927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99"/>
              <a:buFont typeface="Arial"/>
              <a:buChar char="•"/>
            </a:pPr>
            <a:r>
              <a:rPr b="1" i="0" lang="en-US" sz="26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 Enginering</a:t>
            </a:r>
            <a:endParaRPr/>
          </a:p>
        </p:txBody>
      </p:sp>
      <p:sp>
        <p:nvSpPr>
          <p:cNvPr id="356" name="Google Shape;356;p21"/>
          <p:cNvSpPr txBox="1"/>
          <p:nvPr/>
        </p:nvSpPr>
        <p:spPr>
          <a:xfrm>
            <a:off x="1799651" y="3737793"/>
            <a:ext cx="3851248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previse Visits</a:t>
            </a:r>
            <a:endParaRPr/>
          </a:p>
        </p:txBody>
      </p:sp>
      <p:sp>
        <p:nvSpPr>
          <p:cNvPr id="357" name="Google Shape;357;p21"/>
          <p:cNvSpPr txBox="1"/>
          <p:nvPr/>
        </p:nvSpPr>
        <p:spPr>
          <a:xfrm>
            <a:off x="1716528" y="4486622"/>
            <a:ext cx="401749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previse Emergencies</a:t>
            </a:r>
            <a:endParaRPr/>
          </a:p>
        </p:txBody>
      </p:sp>
      <p:sp>
        <p:nvSpPr>
          <p:cNvPr id="358" name="Google Shape;358;p21"/>
          <p:cNvSpPr txBox="1"/>
          <p:nvPr/>
        </p:nvSpPr>
        <p:spPr>
          <a:xfrm>
            <a:off x="1716528" y="5235451"/>
            <a:ext cx="401749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last diagnose</a:t>
            </a:r>
            <a:endParaRPr/>
          </a:p>
        </p:txBody>
      </p:sp>
      <p:sp>
        <p:nvSpPr>
          <p:cNvPr id="359" name="Google Shape;359;p21"/>
          <p:cNvSpPr txBox="1"/>
          <p:nvPr/>
        </p:nvSpPr>
        <p:spPr>
          <a:xfrm>
            <a:off x="1716528" y="5984280"/>
            <a:ext cx="401749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days since last visit</a:t>
            </a:r>
            <a:endParaRPr/>
          </a:p>
        </p:txBody>
      </p:sp>
      <p:sp>
        <p:nvSpPr>
          <p:cNvPr id="360" name="Google Shape;360;p21"/>
          <p:cNvSpPr txBox="1"/>
          <p:nvPr/>
        </p:nvSpPr>
        <p:spPr>
          <a:xfrm>
            <a:off x="1716528" y="6733109"/>
            <a:ext cx="401749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mean score history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1716528" y="7481938"/>
            <a:ext cx="401749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mean score history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1716528" y="8230767"/>
            <a:ext cx="4017493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Char char="•"/>
            </a:pPr>
            <a:r>
              <a:rPr b="1" i="0" lang="en-US" sz="23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Satisfaction Category</a:t>
            </a: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7077046" y="4714965"/>
            <a:ext cx="3287779" cy="566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37" lvl="1" marL="690874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99"/>
              <a:buFont typeface="Arial"/>
              <a:buChar char="•"/>
            </a:pPr>
            <a:r>
              <a:rPr b="1" i="0" lang="en-US" sz="31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Encoding</a:t>
            </a:r>
            <a:endParaRPr/>
          </a:p>
        </p:txBody>
      </p:sp>
      <p:sp>
        <p:nvSpPr>
          <p:cNvPr id="364" name="Google Shape;364;p21"/>
          <p:cNvSpPr txBox="1"/>
          <p:nvPr/>
        </p:nvSpPr>
        <p:spPr>
          <a:xfrm>
            <a:off x="7457231" y="5471886"/>
            <a:ext cx="3373538" cy="329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7988" lvl="1" marL="575979" marR="0" rtl="0" algn="just">
              <a:lnSpc>
                <a:spcPct val="16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Char char="•"/>
            </a:pPr>
            <a:r>
              <a:rPr b="1" i="0" lang="en-US" sz="266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 of Visit</a:t>
            </a:r>
            <a:endParaRPr/>
          </a:p>
          <a:p>
            <a:pPr indent="-287988" lvl="1" marL="575979" marR="0" rtl="0" algn="just">
              <a:lnSpc>
                <a:spcPct val="16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Char char="•"/>
            </a:pPr>
            <a:r>
              <a:rPr b="1" i="0" lang="en-US" sz="266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 Type</a:t>
            </a:r>
            <a:endParaRPr/>
          </a:p>
          <a:p>
            <a:pPr indent="-287988" lvl="1" marL="575979" marR="0" rtl="0" algn="just">
              <a:lnSpc>
                <a:spcPct val="16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Char char="•"/>
            </a:pPr>
            <a:r>
              <a:rPr b="1" i="0" lang="en-US" sz="266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Follow-Up Scheduled</a:t>
            </a:r>
            <a:endParaRPr/>
          </a:p>
          <a:p>
            <a:pPr indent="-287988" lvl="1" marL="575979" marR="0" rtl="0" algn="just">
              <a:lnSpc>
                <a:spcPct val="16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Char char="•"/>
            </a:pPr>
            <a:r>
              <a:rPr b="1" i="0" lang="en-US" sz="266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Provider Name</a:t>
            </a:r>
            <a:endParaRPr/>
          </a:p>
          <a:p>
            <a:pPr indent="-287988" lvl="1" marL="575979" marR="0" rtl="0" algn="just">
              <a:lnSpc>
                <a:spcPct val="16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Char char="•"/>
            </a:pPr>
            <a:r>
              <a:rPr b="1" i="0" lang="en-US" sz="2667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etc....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12104592" y="6545784"/>
            <a:ext cx="4546987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two ML models</a:t>
            </a:r>
            <a:endParaRPr/>
          </a:p>
        </p:txBody>
      </p:sp>
      <p:sp>
        <p:nvSpPr>
          <p:cNvPr id="366" name="Google Shape;366;p21"/>
          <p:cNvSpPr txBox="1"/>
          <p:nvPr/>
        </p:nvSpPr>
        <p:spPr>
          <a:xfrm>
            <a:off x="12423340" y="7231911"/>
            <a:ext cx="3718991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l">
              <a:lnSpc>
                <a:spcPct val="116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 Emergency visits</a:t>
            </a:r>
            <a:endParaRPr/>
          </a:p>
        </p:txBody>
      </p:sp>
      <p:sp>
        <p:nvSpPr>
          <p:cNvPr id="367" name="Google Shape;367;p21"/>
          <p:cNvSpPr txBox="1"/>
          <p:nvPr/>
        </p:nvSpPr>
        <p:spPr>
          <a:xfrm>
            <a:off x="12423340" y="8073286"/>
            <a:ext cx="3944644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 Stasification</a:t>
            </a:r>
            <a:endParaRPr/>
          </a:p>
        </p:txBody>
      </p:sp>
      <p:grpSp>
        <p:nvGrpSpPr>
          <p:cNvPr id="368" name="Google Shape;368;p21"/>
          <p:cNvGrpSpPr/>
          <p:nvPr/>
        </p:nvGrpSpPr>
        <p:grpSpPr>
          <a:xfrm>
            <a:off x="4394388" y="2120329"/>
            <a:ext cx="801231" cy="801231"/>
            <a:chOff x="0" y="0"/>
            <a:chExt cx="812800" cy="812800"/>
          </a:xfrm>
        </p:grpSpPr>
        <p:sp>
          <p:nvSpPr>
            <p:cNvPr id="369" name="Google Shape;36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21"/>
          <p:cNvSpPr txBox="1"/>
          <p:nvPr/>
        </p:nvSpPr>
        <p:spPr>
          <a:xfrm>
            <a:off x="4587267" y="2266945"/>
            <a:ext cx="415472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  <p:grpSp>
        <p:nvGrpSpPr>
          <p:cNvPr id="372" name="Google Shape;372;p21"/>
          <p:cNvGrpSpPr/>
          <p:nvPr/>
        </p:nvGrpSpPr>
        <p:grpSpPr>
          <a:xfrm>
            <a:off x="10244769" y="3885977"/>
            <a:ext cx="801231" cy="801231"/>
            <a:chOff x="0" y="0"/>
            <a:chExt cx="812800" cy="812800"/>
          </a:xfrm>
        </p:grpSpPr>
        <p:sp>
          <p:nvSpPr>
            <p:cNvPr id="373" name="Google Shape;37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21"/>
          <p:cNvSpPr txBox="1"/>
          <p:nvPr/>
        </p:nvSpPr>
        <p:spPr>
          <a:xfrm>
            <a:off x="10437649" y="4032592"/>
            <a:ext cx="415472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  <p:grpSp>
        <p:nvGrpSpPr>
          <p:cNvPr id="376" name="Google Shape;376;p21"/>
          <p:cNvGrpSpPr/>
          <p:nvPr/>
        </p:nvGrpSpPr>
        <p:grpSpPr>
          <a:xfrm>
            <a:off x="14947985" y="5650339"/>
            <a:ext cx="801231" cy="801231"/>
            <a:chOff x="0" y="0"/>
            <a:chExt cx="812800" cy="812800"/>
          </a:xfrm>
        </p:grpSpPr>
        <p:sp>
          <p:nvSpPr>
            <p:cNvPr id="377" name="Google Shape;377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21"/>
          <p:cNvSpPr txBox="1"/>
          <p:nvPr/>
        </p:nvSpPr>
        <p:spPr>
          <a:xfrm>
            <a:off x="15140864" y="5796955"/>
            <a:ext cx="415472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  <p:sp>
        <p:nvSpPr>
          <p:cNvPr id="380" name="Google Shape;380;p21"/>
          <p:cNvSpPr txBox="1"/>
          <p:nvPr/>
        </p:nvSpPr>
        <p:spPr>
          <a:xfrm>
            <a:off x="11995181" y="1464404"/>
            <a:ext cx="5241328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Although the relationships in this data are very, very weak and there were many failed attempts, we tried to reach the best models to rely on without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LEKAGE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22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386" name="Google Shape;386;p22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7" name="Google Shape;387;p22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22"/>
          <p:cNvSpPr/>
          <p:nvPr/>
        </p:nvSpPr>
        <p:spPr>
          <a:xfrm>
            <a:off x="2972019" y="4349494"/>
            <a:ext cx="10327012" cy="3082134"/>
          </a:xfrm>
          <a:custGeom>
            <a:rect b="b" l="l" r="r" t="t"/>
            <a:pathLst>
              <a:path extrusionOk="0" h="3082134" w="10327012">
                <a:moveTo>
                  <a:pt x="0" y="0"/>
                </a:moveTo>
                <a:lnTo>
                  <a:pt x="10327012" y="0"/>
                </a:lnTo>
                <a:lnTo>
                  <a:pt x="10327012" y="3082134"/>
                </a:lnTo>
                <a:lnTo>
                  <a:pt x="0" y="3082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43" r="0" t="0"/>
            </a:stretch>
          </a:blipFill>
          <a:ln>
            <a:noFill/>
          </a:ln>
        </p:spPr>
      </p:sp>
      <p:sp>
        <p:nvSpPr>
          <p:cNvPr id="389" name="Google Shape;389;p22"/>
          <p:cNvSpPr txBox="1"/>
          <p:nvPr/>
        </p:nvSpPr>
        <p:spPr>
          <a:xfrm>
            <a:off x="1028700" y="616833"/>
            <a:ext cx="9193108" cy="709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55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model for predict Emergency visits</a:t>
            </a:r>
            <a:endParaRPr/>
          </a:p>
        </p:txBody>
      </p:sp>
      <p:sp>
        <p:nvSpPr>
          <p:cNvPr id="390" name="Google Shape;390;p22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391" name="Google Shape;391;p22"/>
          <p:cNvSpPr txBox="1"/>
          <p:nvPr/>
        </p:nvSpPr>
        <p:spPr>
          <a:xfrm>
            <a:off x="1028700" y="1664525"/>
            <a:ext cx="14935738" cy="550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6623" lvl="1" marL="65324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3025"/>
              <a:buFont typeface="Arial"/>
              <a:buChar char="•"/>
            </a:pPr>
            <a:r>
              <a:rPr b="1" i="0" lang="en-US" sz="30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Delete columns that cause Data Leakage and not exist before prediction</a:t>
            </a:r>
            <a:endParaRPr/>
          </a:p>
        </p:txBody>
      </p:sp>
      <p:sp>
        <p:nvSpPr>
          <p:cNvPr id="392" name="Google Shape;392;p22"/>
          <p:cNvSpPr txBox="1"/>
          <p:nvPr/>
        </p:nvSpPr>
        <p:spPr>
          <a:xfrm>
            <a:off x="1434874" y="2148306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Emergency Visit - Medication Cost - Treatment Cost - total cost - Patient Satisfaction Score - Insurance Coverage</a:t>
            </a: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1434874" y="3096090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started looking at the importance and choosing the ten most influential characteristics on the target.</a:t>
            </a:r>
            <a:endParaRPr/>
          </a:p>
        </p:txBody>
      </p:sp>
      <p:sp>
        <p:nvSpPr>
          <p:cNvPr id="394" name="Google Shape;394;p22"/>
          <p:cNvSpPr txBox="1"/>
          <p:nvPr/>
        </p:nvSpPr>
        <p:spPr>
          <a:xfrm>
            <a:off x="1434874" y="7684925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trained more than one model, compared the results, and chose the best one.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3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400" name="Google Shape;400;p23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1" name="Google Shape;401;p23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3"/>
          <p:cNvSpPr/>
          <p:nvPr/>
        </p:nvSpPr>
        <p:spPr>
          <a:xfrm>
            <a:off x="3133913" y="4328516"/>
            <a:ext cx="10725312" cy="3098423"/>
          </a:xfrm>
          <a:custGeom>
            <a:rect b="b" l="l" r="r" t="t"/>
            <a:pathLst>
              <a:path extrusionOk="0" h="3098423" w="10725312">
                <a:moveTo>
                  <a:pt x="0" y="0"/>
                </a:moveTo>
                <a:lnTo>
                  <a:pt x="10725312" y="0"/>
                </a:lnTo>
                <a:lnTo>
                  <a:pt x="10725312" y="3098424"/>
                </a:lnTo>
                <a:lnTo>
                  <a:pt x="0" y="3098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3"/>
          <p:cNvSpPr txBox="1"/>
          <p:nvPr/>
        </p:nvSpPr>
        <p:spPr>
          <a:xfrm>
            <a:off x="1028700" y="616833"/>
            <a:ext cx="9193108" cy="709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55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model for predict Stasification</a:t>
            </a:r>
            <a:endParaRPr/>
          </a:p>
        </p:txBody>
      </p:sp>
      <p:sp>
        <p:nvSpPr>
          <p:cNvPr id="404" name="Google Shape;404;p23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405" name="Google Shape;405;p23"/>
          <p:cNvSpPr txBox="1"/>
          <p:nvPr/>
        </p:nvSpPr>
        <p:spPr>
          <a:xfrm>
            <a:off x="1028700" y="1664525"/>
            <a:ext cx="14935738" cy="550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6623" lvl="1" marL="65324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3025"/>
              <a:buFont typeface="Arial"/>
              <a:buChar char="•"/>
            </a:pPr>
            <a:r>
              <a:rPr b="1" i="0" lang="en-US" sz="30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Delete columns that cause Data Leakage and not exist before prediction</a:t>
            </a:r>
            <a:endParaRPr/>
          </a:p>
        </p:txBody>
      </p:sp>
      <p:sp>
        <p:nvSpPr>
          <p:cNvPr id="406" name="Google Shape;406;p23"/>
          <p:cNvSpPr txBox="1"/>
          <p:nvPr/>
        </p:nvSpPr>
        <p:spPr>
          <a:xfrm>
            <a:off x="1164091" y="2337827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started looking at the correlations and choosing the most influential characteristics on the target.</a:t>
            </a:r>
            <a:endParaRPr/>
          </a:p>
        </p:txBody>
      </p:sp>
      <p:sp>
        <p:nvSpPr>
          <p:cNvPr id="407" name="Google Shape;407;p23"/>
          <p:cNvSpPr txBox="1"/>
          <p:nvPr/>
        </p:nvSpPr>
        <p:spPr>
          <a:xfrm>
            <a:off x="1164091" y="3395084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trained more than one model, compared the results, and chose the best one.</a:t>
            </a:r>
            <a:endParaRPr/>
          </a:p>
        </p:txBody>
      </p:sp>
      <p:sp>
        <p:nvSpPr>
          <p:cNvPr id="408" name="Google Shape;408;p23"/>
          <p:cNvSpPr txBox="1"/>
          <p:nvPr/>
        </p:nvSpPr>
        <p:spPr>
          <a:xfrm>
            <a:off x="1028700" y="7550765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When I got these bad results, I started thinking about making it a category and working on classification models → .</a:t>
            </a: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15146423" y="3885394"/>
            <a:ext cx="2516211" cy="2516211"/>
            <a:chOff x="0" y="0"/>
            <a:chExt cx="812800" cy="812800"/>
          </a:xfrm>
        </p:grpSpPr>
        <p:sp>
          <p:nvSpPr>
            <p:cNvPr id="410" name="Google Shape;410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3"/>
          <p:cNvSpPr txBox="1"/>
          <p:nvPr/>
        </p:nvSpPr>
        <p:spPr>
          <a:xfrm>
            <a:off x="15752149" y="4336143"/>
            <a:ext cx="1304760" cy="139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85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4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9" name="Google Shape;419;p24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24"/>
          <p:cNvSpPr/>
          <p:nvPr/>
        </p:nvSpPr>
        <p:spPr>
          <a:xfrm>
            <a:off x="1701803" y="4519016"/>
            <a:ext cx="13589532" cy="4083600"/>
          </a:xfrm>
          <a:custGeom>
            <a:rect b="b" l="l" r="r" t="t"/>
            <a:pathLst>
              <a:path extrusionOk="0" h="4083600" w="13589532">
                <a:moveTo>
                  <a:pt x="0" y="0"/>
                </a:moveTo>
                <a:lnTo>
                  <a:pt x="13589532" y="0"/>
                </a:lnTo>
                <a:lnTo>
                  <a:pt x="13589532" y="4083600"/>
                </a:lnTo>
                <a:lnTo>
                  <a:pt x="0" y="408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316" r="0" t="0"/>
            </a:stretch>
          </a:blipFill>
          <a:ln>
            <a:noFill/>
          </a:ln>
        </p:spPr>
      </p:sp>
      <p:sp>
        <p:nvSpPr>
          <p:cNvPr id="421" name="Google Shape;421;p24"/>
          <p:cNvSpPr txBox="1"/>
          <p:nvPr/>
        </p:nvSpPr>
        <p:spPr>
          <a:xfrm>
            <a:off x="1028700" y="616833"/>
            <a:ext cx="13536693" cy="709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55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model for predict Stasification (Second attempt)</a:t>
            </a:r>
            <a:endParaRPr/>
          </a:p>
        </p:txBody>
      </p:sp>
      <p:sp>
        <p:nvSpPr>
          <p:cNvPr id="422" name="Google Shape;422;p24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423" name="Google Shape;423;p24"/>
          <p:cNvSpPr txBox="1"/>
          <p:nvPr/>
        </p:nvSpPr>
        <p:spPr>
          <a:xfrm>
            <a:off x="1028700" y="1664525"/>
            <a:ext cx="14935738" cy="550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6623" lvl="1" marL="65324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3025"/>
              <a:buFont typeface="Arial"/>
              <a:buChar char="•"/>
            </a:pPr>
            <a:r>
              <a:rPr b="1" i="0" lang="en-US" sz="30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Delete columns that cause Data Leakage and not exist before prediction</a:t>
            </a:r>
            <a:endParaRPr/>
          </a:p>
        </p:txBody>
      </p:sp>
      <p:sp>
        <p:nvSpPr>
          <p:cNvPr id="424" name="Google Shape;424;p24"/>
          <p:cNvSpPr txBox="1"/>
          <p:nvPr/>
        </p:nvSpPr>
        <p:spPr>
          <a:xfrm>
            <a:off x="1164091" y="2337827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started looking at the importances and choosing the most influential characteristics on the target.</a:t>
            </a:r>
            <a:endParaRPr/>
          </a:p>
        </p:txBody>
      </p:sp>
      <p:sp>
        <p:nvSpPr>
          <p:cNvPr id="425" name="Google Shape;425;p24"/>
          <p:cNvSpPr txBox="1"/>
          <p:nvPr/>
        </p:nvSpPr>
        <p:spPr>
          <a:xfrm>
            <a:off x="1164091" y="3395084"/>
            <a:ext cx="13401302" cy="93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445" lvl="1" marL="566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625"/>
              <a:buFont typeface="Arial"/>
              <a:buChar char="•"/>
            </a:pPr>
            <a:r>
              <a:rPr b="1" i="0" lang="en-US" sz="2625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 trained more than one classification models, compared the results, and chose the best one.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431" name="Google Shape;431;p25"/>
          <p:cNvGrpSpPr/>
          <p:nvPr/>
        </p:nvGrpSpPr>
        <p:grpSpPr>
          <a:xfrm>
            <a:off x="3402800" y="2775869"/>
            <a:ext cx="11497027" cy="5274970"/>
            <a:chOff x="0" y="-66675"/>
            <a:chExt cx="1088766" cy="499539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1088766" cy="432864"/>
            </a:xfrm>
            <a:custGeom>
              <a:rect b="b" l="l" r="r" t="t"/>
              <a:pathLst>
                <a:path extrusionOk="0" h="432864" w="1088766">
                  <a:moveTo>
                    <a:pt x="14814" y="0"/>
                  </a:moveTo>
                  <a:lnTo>
                    <a:pt x="1073951" y="0"/>
                  </a:lnTo>
                  <a:cubicBezTo>
                    <a:pt x="1082133" y="0"/>
                    <a:pt x="1088766" y="6633"/>
                    <a:pt x="1088766" y="14814"/>
                  </a:cubicBezTo>
                  <a:lnTo>
                    <a:pt x="1088766" y="418049"/>
                  </a:lnTo>
                  <a:cubicBezTo>
                    <a:pt x="1088766" y="426231"/>
                    <a:pt x="1082133" y="432864"/>
                    <a:pt x="1073951" y="432864"/>
                  </a:cubicBezTo>
                  <a:lnTo>
                    <a:pt x="14814" y="432864"/>
                  </a:lnTo>
                  <a:cubicBezTo>
                    <a:pt x="6633" y="432864"/>
                    <a:pt x="0" y="426231"/>
                    <a:pt x="0" y="418049"/>
                  </a:cubicBezTo>
                  <a:lnTo>
                    <a:pt x="0" y="14814"/>
                  </a:lnTo>
                  <a:cubicBezTo>
                    <a:pt x="0" y="6633"/>
                    <a:pt x="6633" y="0"/>
                    <a:pt x="14814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 txBox="1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5"/>
          <p:cNvSpPr txBox="1"/>
          <p:nvPr/>
        </p:nvSpPr>
        <p:spPr>
          <a:xfrm>
            <a:off x="4277300" y="4933950"/>
            <a:ext cx="9266060" cy="2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44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to Notebook For more informations</a:t>
            </a:r>
            <a:endParaRPr/>
          </a:p>
        </p:txBody>
      </p:sp>
      <p:grpSp>
        <p:nvGrpSpPr>
          <p:cNvPr id="435" name="Google Shape;435;p25"/>
          <p:cNvGrpSpPr/>
          <p:nvPr/>
        </p:nvGrpSpPr>
        <p:grpSpPr>
          <a:xfrm>
            <a:off x="11634974" y="2513404"/>
            <a:ext cx="2228346" cy="2228346"/>
            <a:chOff x="0" y="0"/>
            <a:chExt cx="812800" cy="812800"/>
          </a:xfrm>
        </p:grpSpPr>
        <p:sp>
          <p:nvSpPr>
            <p:cNvPr id="436" name="Google Shape;43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25"/>
          <p:cNvSpPr txBox="1"/>
          <p:nvPr/>
        </p:nvSpPr>
        <p:spPr>
          <a:xfrm>
            <a:off x="12171402" y="2906572"/>
            <a:ext cx="1155490" cy="124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5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42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/>
          <p:nvPr/>
        </p:nvSpPr>
        <p:spPr>
          <a:xfrm>
            <a:off x="0" y="0"/>
            <a:ext cx="18288000" cy="11606342"/>
          </a:xfrm>
          <a:custGeom>
            <a:rect b="b" l="l" r="r" t="t"/>
            <a:pathLst>
              <a:path extrusionOk="0" h="11606342" w="18288000">
                <a:moveTo>
                  <a:pt x="0" y="0"/>
                </a:moveTo>
                <a:lnTo>
                  <a:pt x="18288000" y="0"/>
                </a:lnTo>
                <a:lnTo>
                  <a:pt x="18288000" y="11606342"/>
                </a:lnTo>
                <a:lnTo>
                  <a:pt x="0" y="11606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059" l="0" r="0" t="-3251"/>
            </a:stretch>
          </a:blipFill>
          <a:ln>
            <a:noFill/>
          </a:ln>
        </p:spPr>
      </p:sp>
      <p:sp>
        <p:nvSpPr>
          <p:cNvPr id="444" name="Google Shape;444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3000"/>
            </a:blip>
            <a:stretch>
              <a:fillRect b="-75513" l="0" r="0" t="-65944"/>
            </a:stretch>
          </a:blipFill>
          <a:ln>
            <a:noFill/>
          </a:ln>
        </p:spPr>
      </p:sp>
      <p:sp>
        <p:nvSpPr>
          <p:cNvPr id="445" name="Google Shape;445;p26"/>
          <p:cNvSpPr txBox="1"/>
          <p:nvPr/>
        </p:nvSpPr>
        <p:spPr>
          <a:xfrm>
            <a:off x="5144745" y="4096881"/>
            <a:ext cx="7998510" cy="1807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You.</a:t>
            </a:r>
            <a:endParaRPr/>
          </a:p>
        </p:txBody>
      </p:sp>
      <p:grpSp>
        <p:nvGrpSpPr>
          <p:cNvPr id="446" name="Google Shape;446;p26"/>
          <p:cNvGrpSpPr/>
          <p:nvPr/>
        </p:nvGrpSpPr>
        <p:grpSpPr>
          <a:xfrm rot="5400000">
            <a:off x="8443628" y="404385"/>
            <a:ext cx="1653899" cy="19361731"/>
            <a:chOff x="0" y="-66675"/>
            <a:chExt cx="435595" cy="5099386"/>
          </a:xfrm>
        </p:grpSpPr>
        <p:sp>
          <p:nvSpPr>
            <p:cNvPr id="447" name="Google Shape;447;p26"/>
            <p:cNvSpPr/>
            <p:nvPr/>
          </p:nvSpPr>
          <p:spPr>
            <a:xfrm>
              <a:off x="0" y="0"/>
              <a:ext cx="435595" cy="5032711"/>
            </a:xfrm>
            <a:custGeom>
              <a:rect b="b" l="l" r="r" t="t"/>
              <a:pathLst>
                <a:path extrusionOk="0" h="5032711" w="435595">
                  <a:moveTo>
                    <a:pt x="0" y="0"/>
                  </a:moveTo>
                  <a:lnTo>
                    <a:pt x="435595" y="0"/>
                  </a:lnTo>
                  <a:lnTo>
                    <a:pt x="435595" y="5032711"/>
                  </a:lnTo>
                  <a:lnTo>
                    <a:pt x="0" y="5032711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0B4972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8" name="Google Shape;448;p26"/>
            <p:cNvSpPr txBox="1"/>
            <p:nvPr/>
          </p:nvSpPr>
          <p:spPr>
            <a:xfrm>
              <a:off x="0" y="-66675"/>
              <a:ext cx="435595" cy="5099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26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5581207" y="9458325"/>
            <a:ext cx="167809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-390750" y="-2173019"/>
            <a:ext cx="24707615" cy="12928919"/>
          </a:xfrm>
          <a:custGeom>
            <a:rect b="b" l="l" r="r" t="t"/>
            <a:pathLst>
              <a:path extrusionOk="0" h="12928919" w="24707615">
                <a:moveTo>
                  <a:pt x="0" y="0"/>
                </a:moveTo>
                <a:lnTo>
                  <a:pt x="24707615" y="0"/>
                </a:lnTo>
                <a:lnTo>
                  <a:pt x="24707615" y="12928919"/>
                </a:lnTo>
                <a:lnTo>
                  <a:pt x="0" y="12928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87" l="-2545" r="-1209" t="-3943"/>
            </a:stretch>
          </a:blipFill>
          <a:ln>
            <a:noFill/>
          </a:ln>
        </p:spPr>
      </p:sp>
      <p:grpSp>
        <p:nvGrpSpPr>
          <p:cNvPr id="117" name="Google Shape;117;p3"/>
          <p:cNvGrpSpPr/>
          <p:nvPr/>
        </p:nvGrpSpPr>
        <p:grpSpPr>
          <a:xfrm>
            <a:off x="-390750" y="-722057"/>
            <a:ext cx="1419450" cy="11477956"/>
            <a:chOff x="0" y="-66675"/>
            <a:chExt cx="373847" cy="3023001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373847" cy="2956326"/>
            </a:xfrm>
            <a:custGeom>
              <a:rect b="b" l="l" r="r" t="t"/>
              <a:pathLst>
                <a:path extrusionOk="0"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3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E8BD4"/>
            </a:gs>
            <a:gs pos="100000">
              <a:srgbClr val="021827"/>
            </a:gs>
          </a:gsLst>
          <a:lin ang="27000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-351675" y="-490207"/>
            <a:ext cx="1380375" cy="11009057"/>
            <a:chOff x="0" y="-66675"/>
            <a:chExt cx="363555" cy="2899505"/>
          </a:xfrm>
        </p:grpSpPr>
        <p:sp>
          <p:nvSpPr>
            <p:cNvPr id="126" name="Google Shape;126;p4"/>
            <p:cNvSpPr/>
            <p:nvPr/>
          </p:nvSpPr>
          <p:spPr>
            <a:xfrm>
              <a:off x="0" y="0"/>
              <a:ext cx="363555" cy="2832830"/>
            </a:xfrm>
            <a:custGeom>
              <a:rect b="b" l="l" r="r" t="t"/>
              <a:pathLst>
                <a:path extrusionOk="0" h="2832830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0B4972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7" name="Google Shape;127;p4"/>
            <p:cNvSpPr txBox="1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9442024" y="775543"/>
            <a:ext cx="7496377" cy="3465088"/>
            <a:chOff x="0" y="-66675"/>
            <a:chExt cx="1974354" cy="91261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974354" cy="845941"/>
            </a:xfrm>
            <a:custGeom>
              <a:rect b="b" l="l" r="r" t="t"/>
              <a:pathLst>
                <a:path extrusionOk="0"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4"/>
          <p:cNvSpPr/>
          <p:nvPr/>
        </p:nvSpPr>
        <p:spPr>
          <a:xfrm>
            <a:off x="10073711" y="1333659"/>
            <a:ext cx="917444" cy="932706"/>
          </a:xfrm>
          <a:custGeom>
            <a:rect b="b" l="l" r="r" t="t"/>
            <a:pathLst>
              <a:path extrusionOk="0" h="932706" w="917444">
                <a:moveTo>
                  <a:pt x="0" y="0"/>
                </a:moveTo>
                <a:lnTo>
                  <a:pt x="917444" y="0"/>
                </a:lnTo>
                <a:lnTo>
                  <a:pt x="917444" y="932706"/>
                </a:lnTo>
                <a:lnTo>
                  <a:pt x="0" y="932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1028700" y="8010930"/>
            <a:ext cx="17714041" cy="7404108"/>
          </a:xfrm>
          <a:custGeom>
            <a:rect b="b" l="l" r="r" t="t"/>
            <a:pathLst>
              <a:path extrusionOk="0" h="7404108" w="17714041">
                <a:moveTo>
                  <a:pt x="0" y="0"/>
                </a:moveTo>
                <a:lnTo>
                  <a:pt x="17714041" y="0"/>
                </a:lnTo>
                <a:lnTo>
                  <a:pt x="17714041" y="7404108"/>
                </a:lnTo>
                <a:lnTo>
                  <a:pt x="0" y="7404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3" name="Google Shape;133;p4"/>
          <p:cNvGrpSpPr/>
          <p:nvPr/>
        </p:nvGrpSpPr>
        <p:grpSpPr>
          <a:xfrm>
            <a:off x="9442024" y="4545842"/>
            <a:ext cx="7496377" cy="3465088"/>
            <a:chOff x="0" y="-66675"/>
            <a:chExt cx="1974354" cy="912616"/>
          </a:xfrm>
        </p:grpSpPr>
        <p:sp>
          <p:nvSpPr>
            <p:cNvPr id="134" name="Google Shape;134;p4"/>
            <p:cNvSpPr/>
            <p:nvPr/>
          </p:nvSpPr>
          <p:spPr>
            <a:xfrm>
              <a:off x="0" y="0"/>
              <a:ext cx="1974354" cy="845941"/>
            </a:xfrm>
            <a:custGeom>
              <a:rect b="b" l="l" r="r" t="t"/>
              <a:pathLst>
                <a:path extrusionOk="0"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4"/>
          <p:cNvSpPr/>
          <p:nvPr/>
        </p:nvSpPr>
        <p:spPr>
          <a:xfrm>
            <a:off x="10073711" y="5035486"/>
            <a:ext cx="917444" cy="1001179"/>
          </a:xfrm>
          <a:custGeom>
            <a:rect b="b" l="l" r="r" t="t"/>
            <a:pathLst>
              <a:path extrusionOk="0" h="1001179" w="917444">
                <a:moveTo>
                  <a:pt x="0" y="0"/>
                </a:moveTo>
                <a:lnTo>
                  <a:pt x="917444" y="0"/>
                </a:lnTo>
                <a:lnTo>
                  <a:pt x="917444" y="1001179"/>
                </a:lnTo>
                <a:lnTo>
                  <a:pt x="0" y="1001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4"/>
          <p:cNvSpPr txBox="1"/>
          <p:nvPr/>
        </p:nvSpPr>
        <p:spPr>
          <a:xfrm>
            <a:off x="1475517" y="3216269"/>
            <a:ext cx="6963042" cy="216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Extracting data for tools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10073711" y="2380665"/>
            <a:ext cx="3819731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connecting with tools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10073711" y="2955601"/>
            <a:ext cx="6183309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connet with :</a:t>
            </a:r>
            <a:endParaRPr/>
          </a:p>
          <a:p>
            <a:pPr indent="-172720" lvl="1" marL="345443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BI</a:t>
            </a:r>
            <a:endParaRPr/>
          </a:p>
          <a:p>
            <a:pPr indent="-172720" lvl="1" marL="345443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Excel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0073711" y="6150965"/>
            <a:ext cx="5152499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creating view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10073711" y="6725901"/>
            <a:ext cx="6183309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 all tables in one table by using primary keys and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foreign keys</a:t>
            </a:r>
            <a:endParaRPr/>
          </a:p>
          <a:p>
            <a:pPr indent="-172720" lvl="1" marL="345443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python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 rot="-5400000">
            <a:off x="-2316770" y="6612488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5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148" name="Google Shape;148;p5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9" name="Google Shape;149;p5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7442688" y="464780"/>
            <a:ext cx="10369977" cy="5042401"/>
          </a:xfrm>
          <a:custGeom>
            <a:rect b="b" l="l" r="r" t="t"/>
            <a:pathLst>
              <a:path extrusionOk="0" h="5042401" w="10369977">
                <a:moveTo>
                  <a:pt x="0" y="0"/>
                </a:moveTo>
                <a:lnTo>
                  <a:pt x="10369976" y="0"/>
                </a:lnTo>
                <a:lnTo>
                  <a:pt x="10369976" y="5042401"/>
                </a:lnTo>
                <a:lnTo>
                  <a:pt x="0" y="504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5"/>
          <p:cNvSpPr/>
          <p:nvPr/>
        </p:nvSpPr>
        <p:spPr>
          <a:xfrm>
            <a:off x="7442688" y="5937072"/>
            <a:ext cx="10369977" cy="3169985"/>
          </a:xfrm>
          <a:custGeom>
            <a:rect b="b" l="l" r="r" t="t"/>
            <a:pathLst>
              <a:path extrusionOk="0" h="3169985" w="10369977">
                <a:moveTo>
                  <a:pt x="0" y="0"/>
                </a:moveTo>
                <a:lnTo>
                  <a:pt x="10369976" y="0"/>
                </a:lnTo>
                <a:lnTo>
                  <a:pt x="10369976" y="3169985"/>
                </a:lnTo>
                <a:lnTo>
                  <a:pt x="0" y="3169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68" l="0" r="-2405" t="-668"/>
            </a:stretch>
          </a:blipFill>
          <a:ln>
            <a:noFill/>
          </a:ln>
        </p:spPr>
      </p:sp>
      <p:sp>
        <p:nvSpPr>
          <p:cNvPr id="152" name="Google Shape;152;p5"/>
          <p:cNvSpPr txBox="1"/>
          <p:nvPr/>
        </p:nvSpPr>
        <p:spPr>
          <a:xfrm>
            <a:off x="463548" y="776171"/>
            <a:ext cx="6450265" cy="241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1A4F7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Relation Between rating for doctors and Their patients number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463548" y="4564849"/>
            <a:ext cx="6900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Although the (Dr.sade) has the lowest rating,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he has the largest number of patients.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463548" y="6352637"/>
            <a:ext cx="6900873" cy="22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Months with a high number of patients had a negative impact on evaluations, as the increased workload put pressure on staff and affected service quality.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6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2" name="Google Shape;162;p6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6"/>
          <p:cNvSpPr/>
          <p:nvPr/>
        </p:nvSpPr>
        <p:spPr>
          <a:xfrm>
            <a:off x="8220338" y="2119998"/>
            <a:ext cx="9321009" cy="6047004"/>
          </a:xfrm>
          <a:custGeom>
            <a:rect b="b" l="l" r="r" t="t"/>
            <a:pathLst>
              <a:path extrusionOk="0" h="6047004" w="9321009">
                <a:moveTo>
                  <a:pt x="0" y="0"/>
                </a:moveTo>
                <a:lnTo>
                  <a:pt x="9321009" y="0"/>
                </a:lnTo>
                <a:lnTo>
                  <a:pt x="9321009" y="6047004"/>
                </a:lnTo>
                <a:lnTo>
                  <a:pt x="0" y="6047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6"/>
          <p:cNvSpPr txBox="1"/>
          <p:nvPr/>
        </p:nvSpPr>
        <p:spPr>
          <a:xfrm>
            <a:off x="787640" y="1317738"/>
            <a:ext cx="6900873" cy="210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55" u="none" cap="none" strike="noStrike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Distribution of patients according to departments and doctors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463548" y="3970849"/>
            <a:ext cx="6900873" cy="3658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(Dr.sade KaKiola) the best doctor in Cardinology &amp; General Surgery </a:t>
            </a:r>
            <a:endParaRPr/>
          </a:p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pediatrics department need to doctor</a:t>
            </a:r>
            <a:endParaRPr/>
          </a:p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need to employ a manager for every department </a:t>
            </a:r>
            <a:endParaRPr/>
          </a:p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474A4C"/>
              </a:buClr>
              <a:buSzPts val="2599"/>
              <a:buFont typeface="Arial"/>
              <a:buChar char="•"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need reduce workload on 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(Dr.sade KaKiola) in the other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474A4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departments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614791" y="9458325"/>
            <a:ext cx="557651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Business Analyst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172" name="Google Shape;172;p7"/>
          <p:cNvGrpSpPr/>
          <p:nvPr/>
        </p:nvGrpSpPr>
        <p:grpSpPr>
          <a:xfrm>
            <a:off x="3402800" y="2775869"/>
            <a:ext cx="11497027" cy="5274970"/>
            <a:chOff x="0" y="-66675"/>
            <a:chExt cx="1088766" cy="499539"/>
          </a:xfrm>
        </p:grpSpPr>
        <p:sp>
          <p:nvSpPr>
            <p:cNvPr id="173" name="Google Shape;173;p7"/>
            <p:cNvSpPr/>
            <p:nvPr/>
          </p:nvSpPr>
          <p:spPr>
            <a:xfrm>
              <a:off x="0" y="0"/>
              <a:ext cx="1088766" cy="432864"/>
            </a:xfrm>
            <a:custGeom>
              <a:rect b="b" l="l" r="r" t="t"/>
              <a:pathLst>
                <a:path extrusionOk="0" h="432864" w="1088766">
                  <a:moveTo>
                    <a:pt x="14814" y="0"/>
                  </a:moveTo>
                  <a:lnTo>
                    <a:pt x="1073951" y="0"/>
                  </a:lnTo>
                  <a:cubicBezTo>
                    <a:pt x="1082133" y="0"/>
                    <a:pt x="1088766" y="6633"/>
                    <a:pt x="1088766" y="14814"/>
                  </a:cubicBezTo>
                  <a:lnTo>
                    <a:pt x="1088766" y="418049"/>
                  </a:lnTo>
                  <a:cubicBezTo>
                    <a:pt x="1088766" y="426231"/>
                    <a:pt x="1082133" y="432864"/>
                    <a:pt x="1073951" y="432864"/>
                  </a:cubicBezTo>
                  <a:lnTo>
                    <a:pt x="14814" y="432864"/>
                  </a:lnTo>
                  <a:cubicBezTo>
                    <a:pt x="6633" y="432864"/>
                    <a:pt x="0" y="426231"/>
                    <a:pt x="0" y="418049"/>
                  </a:cubicBezTo>
                  <a:lnTo>
                    <a:pt x="0" y="14814"/>
                  </a:lnTo>
                  <a:cubicBezTo>
                    <a:pt x="0" y="6633"/>
                    <a:pt x="6633" y="0"/>
                    <a:pt x="14814" y="0"/>
                  </a:cubicBezTo>
                  <a:close/>
                </a:path>
              </a:pathLst>
            </a:custGeom>
            <a:gradFill>
              <a:gsLst>
                <a:gs pos="0">
                  <a:srgbClr val="0B4972"/>
                </a:gs>
                <a:gs pos="100000">
                  <a:srgbClr val="001627">
                    <a:alpha val="0"/>
                  </a:srgbClr>
                </a:gs>
              </a:gsLst>
              <a:lin ang="2700000" scaled="0"/>
            </a:gradFill>
            <a:ln cap="rnd" cmpd="sng" w="19050">
              <a:solidFill>
                <a:srgbClr val="2D8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7"/>
          <p:cNvSpPr txBox="1"/>
          <p:nvPr/>
        </p:nvSpPr>
        <p:spPr>
          <a:xfrm>
            <a:off x="4277300" y="4933950"/>
            <a:ext cx="9266060" cy="2500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44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to Excel For more information</a:t>
            </a:r>
            <a:endParaRPr/>
          </a:p>
        </p:txBody>
      </p:sp>
      <p:grpSp>
        <p:nvGrpSpPr>
          <p:cNvPr id="176" name="Google Shape;176;p7"/>
          <p:cNvGrpSpPr/>
          <p:nvPr/>
        </p:nvGrpSpPr>
        <p:grpSpPr>
          <a:xfrm>
            <a:off x="11634974" y="2513404"/>
            <a:ext cx="2228346" cy="2228346"/>
            <a:chOff x="0" y="0"/>
            <a:chExt cx="812800" cy="812800"/>
          </a:xfrm>
        </p:grpSpPr>
        <p:sp>
          <p:nvSpPr>
            <p:cNvPr id="177" name="Google Shape;17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12171402" y="2906572"/>
            <a:ext cx="1155490" cy="124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5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185" name="Google Shape;185;p8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6" name="Google Shape;186;p8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8"/>
          <p:cNvSpPr/>
          <p:nvPr/>
        </p:nvSpPr>
        <p:spPr>
          <a:xfrm>
            <a:off x="-40821" y="0"/>
            <a:ext cx="18369643" cy="10287000"/>
          </a:xfrm>
          <a:custGeom>
            <a:rect b="b" l="l" r="r" t="t"/>
            <a:pathLst>
              <a:path extrusionOk="0" h="10287000" w="18369643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9"/>
          <p:cNvGrpSpPr/>
          <p:nvPr/>
        </p:nvGrpSpPr>
        <p:grpSpPr>
          <a:xfrm rot="5400000">
            <a:off x="8580391" y="443460"/>
            <a:ext cx="1380375" cy="19010057"/>
            <a:chOff x="0" y="-66675"/>
            <a:chExt cx="363555" cy="5006764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363555" cy="4940089"/>
            </a:xfrm>
            <a:custGeom>
              <a:rect b="b" l="l" r="r" t="t"/>
              <a:pathLst>
                <a:path extrusionOk="0" h="4940089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4940089"/>
                  </a:lnTo>
                  <a:lnTo>
                    <a:pt x="0" y="4940089"/>
                  </a:lnTo>
                  <a:close/>
                </a:path>
              </a:pathLst>
            </a:custGeom>
            <a:gradFill>
              <a:gsLst>
                <a:gs pos="0">
                  <a:srgbClr val="001627">
                    <a:alpha val="0"/>
                  </a:srgbClr>
                </a:gs>
                <a:gs pos="100000">
                  <a:srgbClr val="2887C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4" name="Google Shape;194;p9"/>
            <p:cNvSpPr txBox="1"/>
            <p:nvPr/>
          </p:nvSpPr>
          <p:spPr>
            <a:xfrm>
              <a:off x="0" y="-66675"/>
              <a:ext cx="363555" cy="5006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9"/>
          <p:cNvSpPr/>
          <p:nvPr/>
        </p:nvSpPr>
        <p:spPr>
          <a:xfrm>
            <a:off x="0" y="34290"/>
            <a:ext cx="18288000" cy="10218420"/>
          </a:xfrm>
          <a:custGeom>
            <a:rect b="b" l="l" r="r" t="t"/>
            <a:pathLst>
              <a:path extrusionOk="0"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